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B423E-8E55-42C3-8084-8EA0EE0C1B3E}" type="datetimeFigureOut">
              <a:rPr lang="nl-NL" smtClean="0"/>
              <a:t>14-3-2013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24E94-7AA5-47DB-BB36-7F18F5EB377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B423E-8E55-42C3-8084-8EA0EE0C1B3E}" type="datetimeFigureOut">
              <a:rPr lang="nl-NL" smtClean="0"/>
              <a:t>14-3-2013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24E94-7AA5-47DB-BB36-7F18F5EB377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B423E-8E55-42C3-8084-8EA0EE0C1B3E}" type="datetimeFigureOut">
              <a:rPr lang="nl-NL" smtClean="0"/>
              <a:t>14-3-2013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24E94-7AA5-47DB-BB36-7F18F5EB377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B423E-8E55-42C3-8084-8EA0EE0C1B3E}" type="datetimeFigureOut">
              <a:rPr lang="nl-NL" smtClean="0"/>
              <a:t>14-3-2013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24E94-7AA5-47DB-BB36-7F18F5EB377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B423E-8E55-42C3-8084-8EA0EE0C1B3E}" type="datetimeFigureOut">
              <a:rPr lang="nl-NL" smtClean="0"/>
              <a:t>14-3-2013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24E94-7AA5-47DB-BB36-7F18F5EB377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B423E-8E55-42C3-8084-8EA0EE0C1B3E}" type="datetimeFigureOut">
              <a:rPr lang="nl-NL" smtClean="0"/>
              <a:t>14-3-2013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24E94-7AA5-47DB-BB36-7F18F5EB377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B423E-8E55-42C3-8084-8EA0EE0C1B3E}" type="datetimeFigureOut">
              <a:rPr lang="nl-NL" smtClean="0"/>
              <a:t>14-3-2013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24E94-7AA5-47DB-BB36-7F18F5EB377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B423E-8E55-42C3-8084-8EA0EE0C1B3E}" type="datetimeFigureOut">
              <a:rPr lang="nl-NL" smtClean="0"/>
              <a:t>14-3-2013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24E94-7AA5-47DB-BB36-7F18F5EB377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B423E-8E55-42C3-8084-8EA0EE0C1B3E}" type="datetimeFigureOut">
              <a:rPr lang="nl-NL" smtClean="0"/>
              <a:t>14-3-2013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24E94-7AA5-47DB-BB36-7F18F5EB377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B423E-8E55-42C3-8084-8EA0EE0C1B3E}" type="datetimeFigureOut">
              <a:rPr lang="nl-NL" smtClean="0"/>
              <a:t>14-3-2013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24E94-7AA5-47DB-BB36-7F18F5EB377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B423E-8E55-42C3-8084-8EA0EE0C1B3E}" type="datetimeFigureOut">
              <a:rPr lang="nl-NL" smtClean="0"/>
              <a:t>14-3-2013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24E94-7AA5-47DB-BB36-7F18F5EB377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FB423E-8E55-42C3-8084-8EA0EE0C1B3E}" type="datetimeFigureOut">
              <a:rPr lang="nl-NL" smtClean="0"/>
              <a:t>14-3-2013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24E94-7AA5-47DB-BB36-7F18F5EB377E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3672407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nl-NL" b="1" dirty="0" smtClean="0"/>
              <a:t>THE PRESENT PERFECT </a:t>
            </a:r>
            <a:br>
              <a:rPr lang="nl-NL" b="1" dirty="0" smtClean="0"/>
            </a:br>
            <a:r>
              <a:rPr lang="nl-NL" b="1" dirty="0" smtClean="0"/>
              <a:t>VS </a:t>
            </a:r>
            <a:br>
              <a:rPr lang="nl-NL" b="1" dirty="0" smtClean="0"/>
            </a:br>
            <a:r>
              <a:rPr lang="nl-NL" b="1" dirty="0" smtClean="0"/>
              <a:t>THE PAST SIMPLE </a:t>
            </a:r>
            <a:br>
              <a:rPr lang="nl-NL" b="1" dirty="0" smtClean="0"/>
            </a:br>
            <a:r>
              <a:rPr lang="nl-NL" b="1" dirty="0" smtClean="0"/>
              <a:t>VS </a:t>
            </a:r>
            <a:br>
              <a:rPr lang="nl-NL" b="1" dirty="0" smtClean="0"/>
            </a:br>
            <a:r>
              <a:rPr lang="nl-NL" b="1" dirty="0" smtClean="0"/>
              <a:t>THE PRESENT SIMPLE</a:t>
            </a:r>
            <a:endParaRPr lang="nl-N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807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l-NL" b="1" dirty="0" smtClean="0">
                <a:solidFill>
                  <a:srgbClr val="00B050"/>
                </a:solidFill>
              </a:rPr>
              <a:t>THE PRESENT PERFECT</a:t>
            </a:r>
            <a:endParaRPr lang="nl-NL" b="1" dirty="0" smtClean="0"/>
          </a:p>
          <a:p>
            <a:pPr>
              <a:buFont typeface="Arial" charset="0"/>
              <a:buChar char="•"/>
            </a:pPr>
            <a:r>
              <a:rPr lang="nl-NL" sz="2400" b="1" dirty="0" err="1" smtClean="0"/>
              <a:t>Use</a:t>
            </a:r>
            <a:r>
              <a:rPr lang="nl-NL" sz="2400" b="1" dirty="0" smtClean="0"/>
              <a:t> the present perfect to talk </a:t>
            </a:r>
            <a:r>
              <a:rPr lang="nl-NL" sz="2400" b="1" dirty="0" err="1" smtClean="0"/>
              <a:t>about</a:t>
            </a:r>
            <a:r>
              <a:rPr lang="nl-NL" sz="2400" b="1" dirty="0" smtClean="0"/>
              <a:t> recent </a:t>
            </a:r>
            <a:r>
              <a:rPr lang="nl-NL" sz="2400" b="1" dirty="0" err="1" smtClean="0"/>
              <a:t>events</a:t>
            </a:r>
            <a:r>
              <a:rPr lang="nl-NL" sz="2400" b="1" dirty="0" smtClean="0"/>
              <a:t> </a:t>
            </a:r>
            <a:r>
              <a:rPr lang="nl-NL" sz="2400" b="1" dirty="0" err="1" smtClean="0"/>
              <a:t>or</a:t>
            </a:r>
            <a:r>
              <a:rPr lang="nl-NL" sz="2400" b="1" dirty="0" smtClean="0"/>
              <a:t> a past </a:t>
            </a:r>
            <a:r>
              <a:rPr lang="nl-NL" sz="2400" b="1" dirty="0" err="1" smtClean="0"/>
              <a:t>event</a:t>
            </a:r>
            <a:r>
              <a:rPr lang="nl-NL" sz="2400" b="1" dirty="0" smtClean="0"/>
              <a:t> </a:t>
            </a:r>
            <a:r>
              <a:rPr lang="nl-NL" sz="2400" b="1" dirty="0" err="1" smtClean="0"/>
              <a:t>which</a:t>
            </a:r>
            <a:r>
              <a:rPr lang="nl-NL" sz="2400" b="1" dirty="0" smtClean="0"/>
              <a:t> the speaker </a:t>
            </a:r>
            <a:r>
              <a:rPr lang="nl-NL" sz="2400" b="1" dirty="0" err="1" smtClean="0"/>
              <a:t>feels</a:t>
            </a:r>
            <a:r>
              <a:rPr lang="nl-NL" sz="2400" b="1" dirty="0" smtClean="0"/>
              <a:t> is </a:t>
            </a:r>
            <a:r>
              <a:rPr lang="nl-NL" sz="2400" b="1" dirty="0" err="1" smtClean="0"/>
              <a:t>connected</a:t>
            </a:r>
            <a:r>
              <a:rPr lang="nl-NL" sz="2400" b="1" dirty="0" smtClean="0"/>
              <a:t> </a:t>
            </a:r>
            <a:r>
              <a:rPr lang="nl-NL" sz="2400" b="1" dirty="0" err="1" smtClean="0"/>
              <a:t>with</a:t>
            </a:r>
            <a:r>
              <a:rPr lang="nl-NL" sz="2400" b="1" dirty="0" smtClean="0"/>
              <a:t> the present.</a:t>
            </a:r>
          </a:p>
          <a:p>
            <a:pPr>
              <a:buFont typeface="Arial" charset="0"/>
              <a:buChar char="•"/>
            </a:pPr>
            <a:r>
              <a:rPr lang="nl-NL" sz="2400" b="1" dirty="0" err="1" smtClean="0"/>
              <a:t>Use</a:t>
            </a:r>
            <a:r>
              <a:rPr lang="nl-NL" sz="2400" b="1" dirty="0" smtClean="0"/>
              <a:t> the present perfect to talk </a:t>
            </a:r>
            <a:r>
              <a:rPr lang="nl-NL" sz="2400" b="1" dirty="0" err="1" smtClean="0"/>
              <a:t>about</a:t>
            </a:r>
            <a:r>
              <a:rPr lang="nl-NL" sz="2400" b="1" dirty="0" smtClean="0"/>
              <a:t> </a:t>
            </a:r>
            <a:r>
              <a:rPr lang="nl-NL" sz="2400" b="1" dirty="0" err="1" smtClean="0"/>
              <a:t>an</a:t>
            </a:r>
            <a:r>
              <a:rPr lang="nl-NL" sz="2400" b="1" dirty="0" smtClean="0"/>
              <a:t> </a:t>
            </a:r>
            <a:r>
              <a:rPr lang="nl-NL" sz="2400" b="1" dirty="0" err="1" smtClean="0"/>
              <a:t>event</a:t>
            </a:r>
            <a:r>
              <a:rPr lang="nl-NL" sz="2400" b="1" dirty="0" smtClean="0"/>
              <a:t> </a:t>
            </a:r>
            <a:r>
              <a:rPr lang="nl-NL" sz="2400" b="1" dirty="0" err="1" smtClean="0"/>
              <a:t>or</a:t>
            </a:r>
            <a:r>
              <a:rPr lang="nl-NL" sz="2400" b="1" dirty="0" smtClean="0"/>
              <a:t> </a:t>
            </a:r>
            <a:r>
              <a:rPr lang="nl-NL" sz="2400" b="1" dirty="0" err="1" smtClean="0"/>
              <a:t>situation</a:t>
            </a:r>
            <a:r>
              <a:rPr lang="nl-NL" sz="2400" b="1" dirty="0" smtClean="0"/>
              <a:t> </a:t>
            </a:r>
            <a:r>
              <a:rPr lang="nl-NL" sz="2400" b="1" dirty="0" err="1" smtClean="0"/>
              <a:t>which</a:t>
            </a:r>
            <a:r>
              <a:rPr lang="nl-NL" sz="2400" b="1" dirty="0" smtClean="0"/>
              <a:t> </a:t>
            </a:r>
            <a:r>
              <a:rPr lang="nl-NL" sz="2400" b="1" dirty="0" err="1" smtClean="0"/>
              <a:t>began</a:t>
            </a:r>
            <a:r>
              <a:rPr lang="nl-NL" sz="2400" b="1" dirty="0" smtClean="0"/>
              <a:t> in the past and </a:t>
            </a:r>
            <a:r>
              <a:rPr lang="nl-NL" sz="2400" b="1" dirty="0" err="1" smtClean="0"/>
              <a:t>continues</a:t>
            </a:r>
            <a:r>
              <a:rPr lang="nl-NL" sz="2400" b="1" dirty="0" smtClean="0"/>
              <a:t> </a:t>
            </a:r>
            <a:r>
              <a:rPr lang="nl-NL" sz="2400" b="1" dirty="0" err="1" smtClean="0"/>
              <a:t>now</a:t>
            </a:r>
            <a:r>
              <a:rPr lang="nl-NL" sz="2400" b="1" dirty="0" smtClean="0"/>
              <a:t>.</a:t>
            </a:r>
          </a:p>
          <a:p>
            <a:pPr>
              <a:buFont typeface="Arial" charset="0"/>
              <a:buChar char="•"/>
            </a:pPr>
            <a:r>
              <a:rPr lang="nl-NL" sz="2400" b="1" dirty="0" err="1" smtClean="0"/>
              <a:t>Use</a:t>
            </a:r>
            <a:r>
              <a:rPr lang="nl-NL" sz="2400" b="1" dirty="0" smtClean="0"/>
              <a:t> the present perfect </a:t>
            </a:r>
            <a:r>
              <a:rPr lang="nl-NL" sz="2400" b="1" dirty="0" err="1" smtClean="0"/>
              <a:t>when</a:t>
            </a:r>
            <a:r>
              <a:rPr lang="nl-NL" sz="2400" b="1" dirty="0" smtClean="0"/>
              <a:t> </a:t>
            </a:r>
            <a:r>
              <a:rPr lang="nl-NL" sz="2400" b="1" dirty="0" err="1" smtClean="0"/>
              <a:t>it</a:t>
            </a:r>
            <a:r>
              <a:rPr lang="nl-NL" sz="2400" b="1" dirty="0" smtClean="0"/>
              <a:t> is </a:t>
            </a:r>
            <a:r>
              <a:rPr lang="nl-NL" sz="2400" b="1" dirty="0" err="1" smtClean="0"/>
              <a:t>not</a:t>
            </a:r>
            <a:r>
              <a:rPr lang="nl-NL" sz="2400" b="1" dirty="0" smtClean="0"/>
              <a:t> important WHEN the past </a:t>
            </a:r>
            <a:r>
              <a:rPr lang="nl-NL" sz="2400" b="1" dirty="0" err="1" smtClean="0"/>
              <a:t>event</a:t>
            </a:r>
            <a:r>
              <a:rPr lang="nl-NL" sz="2400" b="1" dirty="0" smtClean="0"/>
              <a:t> </a:t>
            </a:r>
            <a:r>
              <a:rPr lang="nl-NL" sz="2400" b="1" dirty="0" err="1" smtClean="0"/>
              <a:t>took</a:t>
            </a:r>
            <a:r>
              <a:rPr lang="nl-NL" sz="2400" b="1" dirty="0" smtClean="0"/>
              <a:t> place.</a:t>
            </a:r>
          </a:p>
          <a:p>
            <a:pPr>
              <a:buFont typeface="Arial" charset="0"/>
              <a:buChar char="•"/>
            </a:pPr>
            <a:r>
              <a:rPr lang="nl-NL" sz="2400" b="1" dirty="0"/>
              <a:t> </a:t>
            </a:r>
            <a:r>
              <a:rPr lang="nl-NL" sz="2400" b="1" dirty="0" err="1" smtClean="0"/>
              <a:t>Signal</a:t>
            </a:r>
            <a:r>
              <a:rPr lang="nl-NL" sz="2400" b="1" dirty="0" smtClean="0"/>
              <a:t> </a:t>
            </a:r>
            <a:r>
              <a:rPr lang="nl-NL" sz="2400" b="1" dirty="0" err="1" smtClean="0"/>
              <a:t>words</a:t>
            </a:r>
            <a:r>
              <a:rPr lang="nl-NL" sz="2400" b="1" dirty="0" smtClean="0"/>
              <a:t>: </a:t>
            </a:r>
            <a:r>
              <a:rPr lang="nl-NL" sz="2400" b="1" dirty="0" err="1" smtClean="0">
                <a:solidFill>
                  <a:srgbClr val="00B050"/>
                </a:solidFill>
              </a:rPr>
              <a:t>already</a:t>
            </a:r>
            <a:r>
              <a:rPr lang="nl-NL" sz="2400" b="1" dirty="0" smtClean="0">
                <a:solidFill>
                  <a:srgbClr val="00B050"/>
                </a:solidFill>
              </a:rPr>
              <a:t>, </a:t>
            </a:r>
            <a:r>
              <a:rPr lang="nl-NL" sz="2400" b="1" dirty="0" err="1" smtClean="0">
                <a:solidFill>
                  <a:srgbClr val="00B050"/>
                </a:solidFill>
              </a:rPr>
              <a:t>yet</a:t>
            </a:r>
            <a:r>
              <a:rPr lang="nl-NL" sz="2400" b="1" dirty="0" smtClean="0">
                <a:solidFill>
                  <a:srgbClr val="00B050"/>
                </a:solidFill>
              </a:rPr>
              <a:t>, ever, </a:t>
            </a:r>
            <a:r>
              <a:rPr lang="nl-NL" sz="2400" b="1" dirty="0" err="1" smtClean="0">
                <a:solidFill>
                  <a:srgbClr val="00B050"/>
                </a:solidFill>
              </a:rPr>
              <a:t>never</a:t>
            </a:r>
            <a:r>
              <a:rPr lang="nl-NL" sz="2400" b="1" dirty="0" smtClean="0">
                <a:solidFill>
                  <a:srgbClr val="00B050"/>
                </a:solidFill>
              </a:rPr>
              <a:t>, </a:t>
            </a:r>
            <a:r>
              <a:rPr lang="nl-NL" sz="2400" b="1" dirty="0" err="1" smtClean="0">
                <a:solidFill>
                  <a:srgbClr val="00B050"/>
                </a:solidFill>
              </a:rPr>
              <a:t>before</a:t>
            </a:r>
            <a:r>
              <a:rPr lang="nl-NL" sz="2400" b="1" dirty="0" smtClean="0">
                <a:solidFill>
                  <a:srgbClr val="00B050"/>
                </a:solidFill>
              </a:rPr>
              <a:t>, </a:t>
            </a:r>
            <a:r>
              <a:rPr lang="nl-NL" sz="2400" b="1" dirty="0" err="1" smtClean="0">
                <a:solidFill>
                  <a:srgbClr val="00B050"/>
                </a:solidFill>
              </a:rPr>
              <a:t>just</a:t>
            </a:r>
            <a:r>
              <a:rPr lang="nl-NL" sz="2400" b="1" dirty="0" smtClean="0">
                <a:solidFill>
                  <a:srgbClr val="00B050"/>
                </a:solidFill>
              </a:rPr>
              <a:t>, </a:t>
            </a:r>
            <a:r>
              <a:rPr lang="nl-NL" sz="2400" b="1" dirty="0" err="1" smtClean="0">
                <a:solidFill>
                  <a:srgbClr val="00B050"/>
                </a:solidFill>
              </a:rPr>
              <a:t>recently</a:t>
            </a:r>
            <a:r>
              <a:rPr lang="nl-NL" sz="2400" b="1" dirty="0" smtClean="0">
                <a:solidFill>
                  <a:srgbClr val="00B050"/>
                </a:solidFill>
              </a:rPr>
              <a:t>, </a:t>
            </a:r>
            <a:r>
              <a:rPr lang="nl-NL" sz="2400" b="1" dirty="0" err="1" smtClean="0">
                <a:solidFill>
                  <a:srgbClr val="00B050"/>
                </a:solidFill>
              </a:rPr>
              <a:t>for</a:t>
            </a:r>
            <a:r>
              <a:rPr lang="nl-NL" sz="2400" b="1" dirty="0" smtClean="0">
                <a:solidFill>
                  <a:srgbClr val="00B050"/>
                </a:solidFill>
              </a:rPr>
              <a:t>+</a:t>
            </a:r>
            <a:r>
              <a:rPr lang="nl-NL" sz="2400" b="1" dirty="0" err="1" smtClean="0">
                <a:solidFill>
                  <a:srgbClr val="00B050"/>
                </a:solidFill>
              </a:rPr>
              <a:t>period</a:t>
            </a:r>
            <a:r>
              <a:rPr lang="nl-NL" sz="2400" b="1" dirty="0" smtClean="0">
                <a:solidFill>
                  <a:srgbClr val="00B050"/>
                </a:solidFill>
              </a:rPr>
              <a:t> of time, </a:t>
            </a:r>
            <a:r>
              <a:rPr lang="nl-NL" sz="2400" b="1" dirty="0" err="1" smtClean="0">
                <a:solidFill>
                  <a:srgbClr val="00B050"/>
                </a:solidFill>
              </a:rPr>
              <a:t>since</a:t>
            </a:r>
            <a:r>
              <a:rPr lang="nl-NL" sz="2400" b="1" dirty="0" smtClean="0">
                <a:solidFill>
                  <a:srgbClr val="00B050"/>
                </a:solidFill>
              </a:rPr>
              <a:t> + a point in time, </a:t>
            </a:r>
            <a:r>
              <a:rPr lang="nl-NL" sz="2400" b="1" dirty="0" err="1" smtClean="0">
                <a:solidFill>
                  <a:srgbClr val="00B050"/>
                </a:solidFill>
              </a:rPr>
              <a:t>so</a:t>
            </a:r>
            <a:r>
              <a:rPr lang="nl-NL" sz="2400" b="1" dirty="0" smtClean="0">
                <a:solidFill>
                  <a:srgbClr val="00B050"/>
                </a:solidFill>
              </a:rPr>
              <a:t> </a:t>
            </a:r>
            <a:r>
              <a:rPr lang="nl-NL" sz="2400" b="1" dirty="0" err="1" smtClean="0">
                <a:solidFill>
                  <a:srgbClr val="00B050"/>
                </a:solidFill>
              </a:rPr>
              <a:t>far</a:t>
            </a:r>
            <a:r>
              <a:rPr lang="nl-NL" sz="2400" b="1" dirty="0" smtClean="0">
                <a:solidFill>
                  <a:srgbClr val="00B050"/>
                </a:solidFill>
              </a:rPr>
              <a:t>, </a:t>
            </a:r>
            <a:r>
              <a:rPr lang="nl-NL" sz="2400" b="1" dirty="0" err="1" smtClean="0">
                <a:solidFill>
                  <a:srgbClr val="00B050"/>
                </a:solidFill>
              </a:rPr>
              <a:t>until</a:t>
            </a:r>
            <a:r>
              <a:rPr lang="nl-NL" sz="2400" b="1" dirty="0" smtClean="0">
                <a:solidFill>
                  <a:srgbClr val="00B050"/>
                </a:solidFill>
              </a:rPr>
              <a:t> </a:t>
            </a:r>
            <a:r>
              <a:rPr lang="nl-NL" sz="2400" b="1" dirty="0" err="1" smtClean="0">
                <a:solidFill>
                  <a:srgbClr val="00B050"/>
                </a:solidFill>
              </a:rPr>
              <a:t>now</a:t>
            </a:r>
            <a:r>
              <a:rPr lang="nl-NL" sz="2400" b="1" dirty="0" smtClean="0">
                <a:solidFill>
                  <a:srgbClr val="00B050"/>
                </a:solidFill>
              </a:rPr>
              <a:t>, </a:t>
            </a:r>
            <a:r>
              <a:rPr lang="nl-NL" sz="2400" b="1" dirty="0" err="1" smtClean="0">
                <a:solidFill>
                  <a:srgbClr val="00B050"/>
                </a:solidFill>
              </a:rPr>
              <a:t>How</a:t>
            </a:r>
            <a:r>
              <a:rPr lang="nl-NL" sz="2400" b="1" dirty="0" smtClean="0">
                <a:solidFill>
                  <a:srgbClr val="00B050"/>
                </a:solidFill>
              </a:rPr>
              <a:t> long….?</a:t>
            </a:r>
            <a:endParaRPr lang="nl-NL" sz="2400" b="1" dirty="0">
              <a:solidFill>
                <a:srgbClr val="00B050"/>
              </a:solidFill>
            </a:endParaRPr>
          </a:p>
          <a:p>
            <a:pPr>
              <a:buNone/>
            </a:pPr>
            <a:r>
              <a:rPr lang="nl-NL" sz="2400" b="1" dirty="0" err="1" smtClean="0"/>
              <a:t>Examples</a:t>
            </a:r>
            <a:r>
              <a:rPr lang="nl-NL" sz="2400" b="1" dirty="0" smtClean="0"/>
              <a:t>:</a:t>
            </a:r>
          </a:p>
          <a:p>
            <a:pPr>
              <a:buNone/>
            </a:pPr>
            <a:r>
              <a:rPr lang="nl-NL" sz="2400" i="1" dirty="0" err="1" smtClean="0"/>
              <a:t>It</a:t>
            </a:r>
            <a:r>
              <a:rPr lang="nl-NL" sz="2400" i="1" dirty="0" smtClean="0"/>
              <a:t> </a:t>
            </a:r>
            <a:r>
              <a:rPr lang="nl-NL" sz="2400" i="1" dirty="0" smtClean="0">
                <a:solidFill>
                  <a:srgbClr val="00B050"/>
                </a:solidFill>
              </a:rPr>
              <a:t>has </a:t>
            </a:r>
            <a:r>
              <a:rPr lang="nl-NL" sz="2400" i="1" dirty="0" err="1" smtClean="0">
                <a:solidFill>
                  <a:srgbClr val="00B050"/>
                </a:solidFill>
              </a:rPr>
              <a:t>rained</a:t>
            </a:r>
            <a:r>
              <a:rPr lang="nl-NL" sz="2400" i="1" dirty="0" smtClean="0">
                <a:solidFill>
                  <a:srgbClr val="00B050"/>
                </a:solidFill>
              </a:rPr>
              <a:t> </a:t>
            </a:r>
            <a:r>
              <a:rPr lang="nl-NL" sz="2400" i="1" dirty="0" smtClean="0"/>
              <a:t>a lot. </a:t>
            </a:r>
            <a:r>
              <a:rPr lang="nl-NL" sz="2000" dirty="0" smtClean="0"/>
              <a:t>(</a:t>
            </a:r>
            <a:r>
              <a:rPr lang="nl-NL" sz="2000" dirty="0" err="1" smtClean="0"/>
              <a:t>Everything</a:t>
            </a:r>
            <a:r>
              <a:rPr lang="nl-NL" sz="2000" dirty="0" smtClean="0"/>
              <a:t> is wet </a:t>
            </a:r>
            <a:r>
              <a:rPr lang="nl-NL" sz="2000" dirty="0" err="1" smtClean="0"/>
              <a:t>now</a:t>
            </a:r>
            <a:r>
              <a:rPr lang="nl-NL" sz="2000" dirty="0" smtClean="0"/>
              <a:t>)</a:t>
            </a:r>
          </a:p>
          <a:p>
            <a:pPr>
              <a:buNone/>
            </a:pPr>
            <a:r>
              <a:rPr lang="nl-NL" sz="2400" i="1" dirty="0" smtClean="0"/>
              <a:t>We </a:t>
            </a:r>
            <a:r>
              <a:rPr lang="nl-NL" sz="2400" i="1" dirty="0" smtClean="0">
                <a:solidFill>
                  <a:srgbClr val="00B050"/>
                </a:solidFill>
              </a:rPr>
              <a:t>have </a:t>
            </a:r>
            <a:r>
              <a:rPr lang="nl-NL" sz="2400" i="1" dirty="0" err="1" smtClean="0">
                <a:solidFill>
                  <a:srgbClr val="00B050"/>
                </a:solidFill>
              </a:rPr>
              <a:t>never</a:t>
            </a:r>
            <a:r>
              <a:rPr lang="nl-NL" sz="2400" i="1" dirty="0" smtClean="0">
                <a:solidFill>
                  <a:srgbClr val="00B050"/>
                </a:solidFill>
              </a:rPr>
              <a:t> been </a:t>
            </a:r>
            <a:r>
              <a:rPr lang="nl-NL" sz="2400" i="1" dirty="0" smtClean="0"/>
              <a:t>to Scotland.</a:t>
            </a:r>
          </a:p>
          <a:p>
            <a:pPr>
              <a:buNone/>
            </a:pPr>
            <a:r>
              <a:rPr lang="nl-NL" sz="2400" i="1" dirty="0" smtClean="0"/>
              <a:t>I </a:t>
            </a:r>
            <a:r>
              <a:rPr lang="nl-NL" sz="2400" i="1" dirty="0" smtClean="0">
                <a:solidFill>
                  <a:srgbClr val="00B050"/>
                </a:solidFill>
              </a:rPr>
              <a:t>’</a:t>
            </a:r>
            <a:r>
              <a:rPr lang="nl-NL" sz="2400" i="1" dirty="0" err="1" smtClean="0">
                <a:solidFill>
                  <a:srgbClr val="00B050"/>
                </a:solidFill>
              </a:rPr>
              <a:t>ve</a:t>
            </a:r>
            <a:r>
              <a:rPr lang="nl-NL" sz="2400" i="1" dirty="0" smtClean="0">
                <a:solidFill>
                  <a:srgbClr val="00B050"/>
                </a:solidFill>
              </a:rPr>
              <a:t> </a:t>
            </a:r>
            <a:r>
              <a:rPr lang="nl-NL" sz="2400" i="1" dirty="0" err="1" smtClean="0">
                <a:solidFill>
                  <a:srgbClr val="00B050"/>
                </a:solidFill>
              </a:rPr>
              <a:t>loved</a:t>
            </a:r>
            <a:r>
              <a:rPr lang="nl-NL" sz="2400" i="1" dirty="0" smtClean="0">
                <a:solidFill>
                  <a:srgbClr val="00B050"/>
                </a:solidFill>
              </a:rPr>
              <a:t> </a:t>
            </a:r>
            <a:r>
              <a:rPr lang="nl-NL" sz="2400" i="1" dirty="0" err="1" smtClean="0"/>
              <a:t>classical</a:t>
            </a:r>
            <a:r>
              <a:rPr lang="nl-NL" sz="2400" i="1" dirty="0" smtClean="0"/>
              <a:t> </a:t>
            </a:r>
            <a:r>
              <a:rPr lang="nl-NL" sz="2400" i="1" dirty="0" err="1" smtClean="0"/>
              <a:t>music</a:t>
            </a:r>
            <a:r>
              <a:rPr lang="nl-NL" sz="2400" i="1" dirty="0" smtClean="0"/>
              <a:t> </a:t>
            </a:r>
            <a:r>
              <a:rPr lang="nl-NL" sz="2400" i="1" dirty="0" err="1" smtClean="0">
                <a:solidFill>
                  <a:srgbClr val="00B050"/>
                </a:solidFill>
              </a:rPr>
              <a:t>since</a:t>
            </a:r>
            <a:r>
              <a:rPr lang="nl-NL" sz="2400" i="1" dirty="0" smtClean="0">
                <a:solidFill>
                  <a:srgbClr val="00B050"/>
                </a:solidFill>
              </a:rPr>
              <a:t> I was a </a:t>
            </a:r>
            <a:r>
              <a:rPr lang="nl-NL" sz="2400" i="1" dirty="0" err="1" smtClean="0">
                <a:solidFill>
                  <a:srgbClr val="00B050"/>
                </a:solidFill>
              </a:rPr>
              <a:t>child</a:t>
            </a:r>
            <a:r>
              <a:rPr lang="nl-NL" sz="2400" i="1" dirty="0" smtClean="0"/>
              <a:t>.</a:t>
            </a:r>
          </a:p>
          <a:p>
            <a:pPr>
              <a:buNone/>
            </a:pPr>
            <a:r>
              <a:rPr lang="nl-NL" sz="2400" i="1" dirty="0" smtClean="0"/>
              <a:t>He </a:t>
            </a:r>
            <a:r>
              <a:rPr lang="nl-NL" sz="2400" i="1" dirty="0" smtClean="0">
                <a:solidFill>
                  <a:srgbClr val="00B050"/>
                </a:solidFill>
              </a:rPr>
              <a:t>has </a:t>
            </a:r>
            <a:r>
              <a:rPr lang="nl-NL" sz="2400" i="1" dirty="0" err="1" smtClean="0">
                <a:solidFill>
                  <a:srgbClr val="00B050"/>
                </a:solidFill>
              </a:rPr>
              <a:t>just</a:t>
            </a:r>
            <a:r>
              <a:rPr lang="nl-NL" sz="2400" i="1" dirty="0" smtClean="0">
                <a:solidFill>
                  <a:srgbClr val="00B050"/>
                </a:solidFill>
              </a:rPr>
              <a:t> </a:t>
            </a:r>
            <a:r>
              <a:rPr lang="nl-NL" sz="2400" i="1" dirty="0" err="1" smtClean="0">
                <a:solidFill>
                  <a:srgbClr val="00B050"/>
                </a:solidFill>
              </a:rPr>
              <a:t>finished</a:t>
            </a:r>
            <a:r>
              <a:rPr lang="nl-NL" sz="2400" i="1" dirty="0" smtClean="0">
                <a:solidFill>
                  <a:srgbClr val="00B050"/>
                </a:solidFill>
              </a:rPr>
              <a:t> </a:t>
            </a:r>
            <a:r>
              <a:rPr lang="nl-NL" sz="2400" i="1" dirty="0" smtClean="0"/>
              <a:t>reading </a:t>
            </a:r>
            <a:r>
              <a:rPr lang="nl-NL" sz="2400" i="1" dirty="0" err="1" smtClean="0"/>
              <a:t>his</a:t>
            </a:r>
            <a:r>
              <a:rPr lang="nl-NL" sz="2400" i="1" dirty="0" smtClean="0"/>
              <a:t> </a:t>
            </a:r>
            <a:r>
              <a:rPr lang="nl-NL" sz="2400" i="1" dirty="0" err="1" smtClean="0"/>
              <a:t>book</a:t>
            </a:r>
            <a:r>
              <a:rPr lang="nl-NL" sz="2400" i="1" dirty="0" smtClean="0"/>
              <a:t>.</a:t>
            </a:r>
          </a:p>
          <a:p>
            <a:pPr>
              <a:buNone/>
            </a:pPr>
            <a:endParaRPr lang="nl-NL" sz="2400" i="1" dirty="0" smtClean="0"/>
          </a:p>
          <a:p>
            <a:pPr>
              <a:buNone/>
            </a:pPr>
            <a:endParaRPr lang="nl-NL" sz="2400" i="1" dirty="0" smtClean="0"/>
          </a:p>
          <a:p>
            <a:pPr>
              <a:buNone/>
            </a:pPr>
            <a:endParaRPr lang="nl-NL" sz="2400" i="1" dirty="0" smtClean="0"/>
          </a:p>
          <a:p>
            <a:pPr>
              <a:buNone/>
            </a:pPr>
            <a:endParaRPr lang="nl-N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1520" y="188640"/>
            <a:ext cx="8568952" cy="6480720"/>
          </a:xfrm>
        </p:spPr>
        <p:txBody>
          <a:bodyPr/>
          <a:lstStyle/>
          <a:p>
            <a:pPr>
              <a:buNone/>
            </a:pPr>
            <a:r>
              <a:rPr lang="nl-NL" b="1" dirty="0" smtClean="0">
                <a:solidFill>
                  <a:srgbClr val="0070C0"/>
                </a:solidFill>
              </a:rPr>
              <a:t>THE PAST SIMPLE</a:t>
            </a:r>
            <a:endParaRPr lang="nl-NL" b="1" dirty="0" smtClean="0"/>
          </a:p>
          <a:p>
            <a:pPr>
              <a:buNone/>
            </a:pPr>
            <a:r>
              <a:rPr lang="nl-NL" sz="2400" b="1" dirty="0" err="1" smtClean="0"/>
              <a:t>Use</a:t>
            </a:r>
            <a:r>
              <a:rPr lang="nl-NL" sz="2400" b="1" dirty="0" smtClean="0"/>
              <a:t> the past </a:t>
            </a:r>
            <a:r>
              <a:rPr lang="nl-NL" sz="2400" b="1" dirty="0" err="1" smtClean="0"/>
              <a:t>simple</a:t>
            </a:r>
            <a:r>
              <a:rPr lang="nl-NL" sz="2400" b="1" dirty="0" smtClean="0"/>
              <a:t> to talk </a:t>
            </a:r>
            <a:r>
              <a:rPr lang="nl-NL" sz="2400" b="1" dirty="0" err="1" smtClean="0"/>
              <a:t>about</a:t>
            </a:r>
            <a:r>
              <a:rPr lang="nl-NL" sz="2400" b="1" dirty="0" smtClean="0"/>
              <a:t> a </a:t>
            </a:r>
            <a:r>
              <a:rPr lang="nl-NL" sz="2400" b="1" dirty="0" err="1" smtClean="0"/>
              <a:t>finished</a:t>
            </a:r>
            <a:r>
              <a:rPr lang="nl-NL" sz="2400" b="1" dirty="0" smtClean="0"/>
              <a:t> past </a:t>
            </a:r>
            <a:r>
              <a:rPr lang="nl-NL" sz="2400" b="1" dirty="0" err="1" smtClean="0"/>
              <a:t>action</a:t>
            </a:r>
            <a:r>
              <a:rPr lang="nl-NL" sz="2400" b="1" dirty="0" smtClean="0"/>
              <a:t>. </a:t>
            </a:r>
            <a:r>
              <a:rPr lang="nl-NL" sz="2400" b="1" dirty="0" err="1" smtClean="0"/>
              <a:t>Certain</a:t>
            </a:r>
            <a:r>
              <a:rPr lang="nl-NL" sz="2400" b="1" dirty="0" smtClean="0"/>
              <a:t> </a:t>
            </a:r>
          </a:p>
          <a:p>
            <a:pPr>
              <a:buNone/>
            </a:pPr>
            <a:r>
              <a:rPr lang="nl-NL" sz="2400" b="1" dirty="0" smtClean="0"/>
              <a:t>time </a:t>
            </a:r>
            <a:r>
              <a:rPr lang="nl-NL" sz="2400" b="1" dirty="0" err="1" smtClean="0"/>
              <a:t>expressions</a:t>
            </a:r>
            <a:r>
              <a:rPr lang="nl-NL" sz="2400" b="1" dirty="0" smtClean="0"/>
              <a:t> </a:t>
            </a:r>
            <a:r>
              <a:rPr lang="nl-NL" sz="2400" b="1" dirty="0" err="1" smtClean="0"/>
              <a:t>may</a:t>
            </a:r>
            <a:r>
              <a:rPr lang="nl-NL" sz="2400" b="1" dirty="0" smtClean="0"/>
              <a:t> </a:t>
            </a:r>
            <a:r>
              <a:rPr lang="nl-NL" sz="2400" b="1" dirty="0" err="1" smtClean="0"/>
              <a:t>be</a:t>
            </a:r>
            <a:r>
              <a:rPr lang="nl-NL" sz="2400" b="1" dirty="0" smtClean="0"/>
              <a:t> </a:t>
            </a:r>
            <a:r>
              <a:rPr lang="nl-NL" sz="2400" b="1" dirty="0" err="1" smtClean="0"/>
              <a:t>used</a:t>
            </a:r>
            <a:r>
              <a:rPr lang="nl-NL" sz="2400" b="1" dirty="0" smtClean="0"/>
              <a:t> </a:t>
            </a:r>
            <a:r>
              <a:rPr lang="nl-NL" sz="2400" b="1" dirty="0" err="1" smtClean="0"/>
              <a:t>with</a:t>
            </a:r>
            <a:r>
              <a:rPr lang="nl-NL" sz="2400" b="1" dirty="0" smtClean="0"/>
              <a:t> the past </a:t>
            </a:r>
            <a:r>
              <a:rPr lang="nl-NL" sz="2400" b="1" dirty="0" err="1" smtClean="0"/>
              <a:t>simple</a:t>
            </a:r>
            <a:r>
              <a:rPr lang="nl-NL" sz="2400" b="1" dirty="0" smtClean="0"/>
              <a:t>. </a:t>
            </a:r>
            <a:r>
              <a:rPr lang="nl-NL" sz="2400" b="1" dirty="0" err="1" smtClean="0"/>
              <a:t>When</a:t>
            </a:r>
            <a:r>
              <a:rPr lang="nl-NL" sz="2400" b="1" dirty="0" smtClean="0"/>
              <a:t> the </a:t>
            </a:r>
          </a:p>
          <a:p>
            <a:pPr>
              <a:buNone/>
            </a:pPr>
            <a:r>
              <a:rPr lang="nl-NL" sz="2400" b="1" dirty="0" err="1" smtClean="0"/>
              <a:t>following</a:t>
            </a:r>
            <a:r>
              <a:rPr lang="nl-NL" sz="2400" b="1" dirty="0" smtClean="0"/>
              <a:t> </a:t>
            </a:r>
            <a:r>
              <a:rPr lang="nl-NL" sz="2400" b="1" dirty="0" err="1" smtClean="0"/>
              <a:t>signal</a:t>
            </a:r>
            <a:r>
              <a:rPr lang="nl-NL" sz="2400" b="1" dirty="0" smtClean="0"/>
              <a:t> </a:t>
            </a:r>
            <a:r>
              <a:rPr lang="nl-NL" sz="2400" b="1" dirty="0" err="1" smtClean="0"/>
              <a:t>words</a:t>
            </a:r>
            <a:r>
              <a:rPr lang="nl-NL" sz="2400" b="1" dirty="0" smtClean="0"/>
              <a:t> </a:t>
            </a:r>
            <a:r>
              <a:rPr lang="nl-NL" sz="2400" b="1" dirty="0" err="1" smtClean="0"/>
              <a:t>occur</a:t>
            </a:r>
            <a:r>
              <a:rPr lang="nl-NL" sz="2400" b="1" dirty="0" smtClean="0"/>
              <a:t> </a:t>
            </a:r>
            <a:r>
              <a:rPr lang="nl-NL" sz="2400" b="1" dirty="0" err="1" smtClean="0"/>
              <a:t>you</a:t>
            </a:r>
            <a:r>
              <a:rPr lang="nl-NL" sz="2400" b="1" dirty="0" smtClean="0"/>
              <a:t> have to </a:t>
            </a:r>
            <a:r>
              <a:rPr lang="nl-NL" sz="2400" b="1" dirty="0" err="1" smtClean="0"/>
              <a:t>use</a:t>
            </a:r>
            <a:r>
              <a:rPr lang="nl-NL" sz="2400" b="1" dirty="0" smtClean="0"/>
              <a:t> the past </a:t>
            </a:r>
            <a:r>
              <a:rPr lang="nl-NL" sz="2400" b="1" dirty="0" err="1" smtClean="0"/>
              <a:t>simple</a:t>
            </a:r>
            <a:r>
              <a:rPr lang="nl-NL" sz="2400" b="1" dirty="0" smtClean="0"/>
              <a:t>.</a:t>
            </a:r>
          </a:p>
          <a:p>
            <a:pPr>
              <a:buNone/>
            </a:pPr>
            <a:endParaRPr lang="nl-NL" sz="2400" b="1" dirty="0"/>
          </a:p>
          <a:p>
            <a:pPr>
              <a:buNone/>
            </a:pPr>
            <a:r>
              <a:rPr lang="nl-NL" sz="2400" b="1" dirty="0" err="1" smtClean="0"/>
              <a:t>Signal</a:t>
            </a:r>
            <a:r>
              <a:rPr lang="nl-NL" sz="2400" b="1" dirty="0" smtClean="0"/>
              <a:t> </a:t>
            </a:r>
            <a:r>
              <a:rPr lang="nl-NL" sz="2400" b="1" dirty="0" err="1" smtClean="0"/>
              <a:t>words</a:t>
            </a:r>
            <a:r>
              <a:rPr lang="nl-NL" sz="2400" b="1" dirty="0" smtClean="0"/>
              <a:t>:</a:t>
            </a:r>
          </a:p>
          <a:p>
            <a:pPr>
              <a:buNone/>
            </a:pPr>
            <a:r>
              <a:rPr lang="nl-NL" sz="2400" b="1" dirty="0" smtClean="0"/>
              <a:t> </a:t>
            </a:r>
            <a:r>
              <a:rPr lang="nl-NL" sz="2400" b="1" dirty="0" err="1" smtClean="0">
                <a:solidFill>
                  <a:srgbClr val="0070C0"/>
                </a:solidFill>
              </a:rPr>
              <a:t>yesterday</a:t>
            </a:r>
            <a:r>
              <a:rPr lang="nl-NL" sz="2400" b="1" dirty="0" smtClean="0">
                <a:solidFill>
                  <a:srgbClr val="0070C0"/>
                </a:solidFill>
              </a:rPr>
              <a:t>, last</a:t>
            </a:r>
            <a:r>
              <a:rPr lang="nl-NL" sz="2400" b="1" i="1" dirty="0" smtClean="0">
                <a:solidFill>
                  <a:srgbClr val="0070C0"/>
                </a:solidFill>
              </a:rPr>
              <a:t> week/</a:t>
            </a:r>
            <a:r>
              <a:rPr lang="nl-NL" sz="2400" b="1" i="1" dirty="0" err="1" smtClean="0">
                <a:solidFill>
                  <a:srgbClr val="0070C0"/>
                </a:solidFill>
              </a:rPr>
              <a:t>month</a:t>
            </a:r>
            <a:r>
              <a:rPr lang="nl-NL" sz="2400" b="1" i="1" dirty="0" smtClean="0">
                <a:solidFill>
                  <a:srgbClr val="0070C0"/>
                </a:solidFill>
              </a:rPr>
              <a:t>/</a:t>
            </a:r>
            <a:r>
              <a:rPr lang="nl-NL" sz="2400" b="1" i="1" dirty="0" err="1" smtClean="0">
                <a:solidFill>
                  <a:srgbClr val="0070C0"/>
                </a:solidFill>
              </a:rPr>
              <a:t>year</a:t>
            </a:r>
            <a:r>
              <a:rPr lang="nl-NL" sz="2400" b="1" dirty="0" smtClean="0">
                <a:solidFill>
                  <a:srgbClr val="0070C0"/>
                </a:solidFill>
              </a:rPr>
              <a:t>, in+</a:t>
            </a:r>
            <a:r>
              <a:rPr lang="nl-NL" sz="2400" b="1" dirty="0" err="1" smtClean="0">
                <a:solidFill>
                  <a:srgbClr val="0070C0"/>
                </a:solidFill>
              </a:rPr>
              <a:t>year</a:t>
            </a:r>
            <a:r>
              <a:rPr lang="nl-NL" sz="2400" b="1" dirty="0" smtClean="0">
                <a:solidFill>
                  <a:srgbClr val="0070C0"/>
                </a:solidFill>
              </a:rPr>
              <a:t>, …….</a:t>
            </a:r>
            <a:r>
              <a:rPr lang="nl-NL" sz="2400" b="1" dirty="0" err="1" smtClean="0">
                <a:solidFill>
                  <a:srgbClr val="0070C0"/>
                </a:solidFill>
              </a:rPr>
              <a:t>ago</a:t>
            </a:r>
            <a:r>
              <a:rPr lang="nl-NL" sz="2400" b="1" dirty="0" smtClean="0">
                <a:solidFill>
                  <a:srgbClr val="0070C0"/>
                </a:solidFill>
              </a:rPr>
              <a:t>, </a:t>
            </a:r>
            <a:r>
              <a:rPr lang="nl-NL" sz="2400" b="1" dirty="0" err="1" smtClean="0">
                <a:solidFill>
                  <a:srgbClr val="0070C0"/>
                </a:solidFill>
              </a:rPr>
              <a:t>then</a:t>
            </a:r>
            <a:r>
              <a:rPr lang="nl-NL" sz="2400" b="1" dirty="0" smtClean="0">
                <a:solidFill>
                  <a:srgbClr val="0070C0"/>
                </a:solidFill>
              </a:rPr>
              <a:t>, </a:t>
            </a:r>
            <a:r>
              <a:rPr lang="nl-NL" sz="2400" b="1" dirty="0" err="1" smtClean="0">
                <a:solidFill>
                  <a:srgbClr val="0070C0"/>
                </a:solidFill>
              </a:rPr>
              <a:t>when</a:t>
            </a:r>
            <a:endParaRPr lang="nl-NL" sz="2400" b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nl-NL" sz="2400" b="1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nl-NL" sz="2400" b="1" dirty="0" err="1" smtClean="0"/>
              <a:t>Examples</a:t>
            </a:r>
            <a:r>
              <a:rPr lang="nl-NL" sz="2400" b="1" dirty="0" smtClean="0"/>
              <a:t>:</a:t>
            </a:r>
          </a:p>
          <a:p>
            <a:pPr>
              <a:buNone/>
            </a:pPr>
            <a:r>
              <a:rPr lang="nl-NL" sz="2400" i="1" dirty="0" err="1" smtClean="0"/>
              <a:t>It</a:t>
            </a:r>
            <a:r>
              <a:rPr lang="nl-NL" sz="2400" i="1" dirty="0" smtClean="0"/>
              <a:t> </a:t>
            </a:r>
            <a:r>
              <a:rPr lang="nl-NL" sz="2400" i="1" dirty="0" err="1" smtClean="0">
                <a:solidFill>
                  <a:srgbClr val="0070C0"/>
                </a:solidFill>
              </a:rPr>
              <a:t>snowed</a:t>
            </a:r>
            <a:r>
              <a:rPr lang="nl-NL" sz="2400" i="1" dirty="0" smtClean="0">
                <a:solidFill>
                  <a:srgbClr val="0070C0"/>
                </a:solidFill>
              </a:rPr>
              <a:t> </a:t>
            </a:r>
            <a:r>
              <a:rPr lang="nl-NL" sz="2400" i="1" dirty="0" err="1" smtClean="0">
                <a:solidFill>
                  <a:srgbClr val="0070C0"/>
                </a:solidFill>
              </a:rPr>
              <a:t>yesterday</a:t>
            </a:r>
            <a:r>
              <a:rPr lang="nl-NL" sz="2400" i="1" dirty="0" smtClean="0"/>
              <a:t>.</a:t>
            </a:r>
          </a:p>
          <a:p>
            <a:pPr>
              <a:buNone/>
            </a:pPr>
            <a:r>
              <a:rPr lang="nl-NL" sz="2400" i="1" dirty="0" smtClean="0">
                <a:solidFill>
                  <a:srgbClr val="0070C0"/>
                </a:solidFill>
              </a:rPr>
              <a:t>In the 1970s</a:t>
            </a:r>
            <a:r>
              <a:rPr lang="nl-NL" sz="2400" i="1" dirty="0" smtClean="0"/>
              <a:t>, computers </a:t>
            </a:r>
            <a:r>
              <a:rPr lang="nl-NL" sz="2400" i="1" dirty="0" err="1" smtClean="0">
                <a:solidFill>
                  <a:srgbClr val="0070C0"/>
                </a:solidFill>
              </a:rPr>
              <a:t>were</a:t>
            </a:r>
            <a:r>
              <a:rPr lang="nl-NL" sz="2400" i="1" dirty="0" smtClean="0">
                <a:solidFill>
                  <a:srgbClr val="0070C0"/>
                </a:solidFill>
              </a:rPr>
              <a:t> </a:t>
            </a:r>
            <a:r>
              <a:rPr lang="nl-NL" sz="2400" i="1" dirty="0" err="1" smtClean="0"/>
              <a:t>large</a:t>
            </a:r>
            <a:r>
              <a:rPr lang="nl-NL" sz="2400" i="1" dirty="0" smtClean="0"/>
              <a:t> machines.</a:t>
            </a:r>
          </a:p>
          <a:p>
            <a:pPr>
              <a:buNone/>
            </a:pPr>
            <a:r>
              <a:rPr lang="nl-NL" sz="2400" i="1" dirty="0" err="1" smtClean="0">
                <a:solidFill>
                  <a:srgbClr val="0070C0"/>
                </a:solidFill>
              </a:rPr>
              <a:t>When</a:t>
            </a:r>
            <a:r>
              <a:rPr lang="nl-NL" sz="2400" i="1" dirty="0" smtClean="0"/>
              <a:t> </a:t>
            </a:r>
            <a:r>
              <a:rPr lang="nl-NL" sz="2400" i="1" dirty="0" err="1" smtClean="0"/>
              <a:t>he</a:t>
            </a:r>
            <a:r>
              <a:rPr lang="nl-NL" sz="2400" i="1" dirty="0" smtClean="0"/>
              <a:t> </a:t>
            </a:r>
            <a:r>
              <a:rPr lang="nl-NL" sz="2400" i="1" dirty="0" smtClean="0">
                <a:solidFill>
                  <a:srgbClr val="0070C0"/>
                </a:solidFill>
              </a:rPr>
              <a:t>was</a:t>
            </a:r>
            <a:r>
              <a:rPr lang="nl-NL" sz="2400" i="1" dirty="0" smtClean="0"/>
              <a:t> a boy, Tom Cruise </a:t>
            </a:r>
            <a:r>
              <a:rPr lang="nl-NL" sz="2400" i="1" dirty="0" smtClean="0">
                <a:solidFill>
                  <a:srgbClr val="0070C0"/>
                </a:solidFill>
              </a:rPr>
              <a:t>went</a:t>
            </a:r>
            <a:r>
              <a:rPr lang="nl-NL" sz="2400" i="1" dirty="0" smtClean="0"/>
              <a:t> to </a:t>
            </a:r>
            <a:r>
              <a:rPr lang="nl-NL" sz="2400" i="1" dirty="0" err="1" smtClean="0"/>
              <a:t>many</a:t>
            </a:r>
            <a:r>
              <a:rPr lang="nl-NL" sz="2400" i="1" dirty="0" smtClean="0"/>
              <a:t> different schools.</a:t>
            </a:r>
          </a:p>
          <a:p>
            <a:pPr>
              <a:buNone/>
            </a:pPr>
            <a:r>
              <a:rPr lang="nl-NL" sz="2400" i="1" dirty="0" smtClean="0"/>
              <a:t>I </a:t>
            </a:r>
            <a:r>
              <a:rPr lang="nl-NL" sz="2400" i="1" dirty="0" err="1" smtClean="0">
                <a:solidFill>
                  <a:srgbClr val="0070C0"/>
                </a:solidFill>
              </a:rPr>
              <a:t>didn’t</a:t>
            </a:r>
            <a:r>
              <a:rPr lang="nl-NL" sz="2400" i="1" dirty="0" smtClean="0">
                <a:solidFill>
                  <a:srgbClr val="0070C0"/>
                </a:solidFill>
              </a:rPr>
              <a:t> meet </a:t>
            </a:r>
            <a:r>
              <a:rPr lang="nl-NL" sz="2400" i="1" dirty="0" smtClean="0"/>
              <a:t>up </a:t>
            </a:r>
            <a:r>
              <a:rPr lang="nl-NL" sz="2400" i="1" dirty="0" err="1" smtClean="0"/>
              <a:t>with</a:t>
            </a:r>
            <a:r>
              <a:rPr lang="nl-NL" sz="2400" i="1" dirty="0" smtClean="0"/>
              <a:t> </a:t>
            </a:r>
            <a:r>
              <a:rPr lang="nl-NL" sz="2400" i="1" dirty="0" err="1" smtClean="0"/>
              <a:t>him</a:t>
            </a:r>
            <a:r>
              <a:rPr lang="nl-NL" sz="2400" i="1" dirty="0" smtClean="0"/>
              <a:t> </a:t>
            </a:r>
            <a:r>
              <a:rPr lang="nl-NL" sz="2400" i="1" dirty="0" smtClean="0">
                <a:solidFill>
                  <a:srgbClr val="0070C0"/>
                </a:solidFill>
              </a:rPr>
              <a:t>last </a:t>
            </a:r>
            <a:r>
              <a:rPr lang="nl-NL" sz="2400" i="1" dirty="0" err="1" smtClean="0">
                <a:solidFill>
                  <a:srgbClr val="0070C0"/>
                </a:solidFill>
              </a:rPr>
              <a:t>month</a:t>
            </a:r>
            <a:r>
              <a:rPr lang="nl-NL" sz="2400" i="1" dirty="0" smtClean="0"/>
              <a:t>.</a:t>
            </a:r>
          </a:p>
          <a:p>
            <a:pPr>
              <a:buNone/>
            </a:pPr>
            <a:r>
              <a:rPr lang="nl-NL" sz="2400" i="1" dirty="0" err="1" smtClean="0">
                <a:solidFill>
                  <a:srgbClr val="0070C0"/>
                </a:solidFill>
              </a:rPr>
              <a:t>Did</a:t>
            </a:r>
            <a:r>
              <a:rPr lang="nl-NL" sz="2400" i="1" dirty="0" smtClean="0">
                <a:solidFill>
                  <a:srgbClr val="0070C0"/>
                </a:solidFill>
              </a:rPr>
              <a:t> </a:t>
            </a:r>
            <a:r>
              <a:rPr lang="nl-NL" sz="2400" i="1" dirty="0" err="1" smtClean="0"/>
              <a:t>you</a:t>
            </a:r>
            <a:r>
              <a:rPr lang="nl-NL" sz="2400" i="1" dirty="0" smtClean="0"/>
              <a:t> </a:t>
            </a:r>
            <a:r>
              <a:rPr lang="nl-NL" sz="2400" i="1" dirty="0" smtClean="0">
                <a:solidFill>
                  <a:srgbClr val="0070C0"/>
                </a:solidFill>
              </a:rPr>
              <a:t>do</a:t>
            </a:r>
            <a:r>
              <a:rPr lang="nl-NL" sz="2400" i="1" dirty="0" smtClean="0"/>
              <a:t> </a:t>
            </a:r>
            <a:r>
              <a:rPr lang="nl-NL" sz="2400" i="1" dirty="0" err="1" smtClean="0"/>
              <a:t>your</a:t>
            </a:r>
            <a:r>
              <a:rPr lang="nl-NL" sz="2400" i="1" dirty="0" smtClean="0"/>
              <a:t> </a:t>
            </a:r>
            <a:r>
              <a:rPr lang="nl-NL" sz="2400" i="1" dirty="0" err="1" smtClean="0"/>
              <a:t>homework</a:t>
            </a:r>
            <a:r>
              <a:rPr lang="nl-NL" sz="2400" i="1" dirty="0" smtClean="0"/>
              <a:t> </a:t>
            </a:r>
            <a:r>
              <a:rPr lang="nl-NL" sz="2400" i="1" dirty="0" err="1" smtClean="0">
                <a:solidFill>
                  <a:srgbClr val="0070C0"/>
                </a:solidFill>
              </a:rPr>
              <a:t>an</a:t>
            </a:r>
            <a:r>
              <a:rPr lang="nl-NL" sz="2400" i="1" dirty="0" smtClean="0">
                <a:solidFill>
                  <a:srgbClr val="0070C0"/>
                </a:solidFill>
              </a:rPr>
              <a:t> </a:t>
            </a:r>
            <a:r>
              <a:rPr lang="nl-NL" sz="2400" i="1" dirty="0" err="1" smtClean="0">
                <a:solidFill>
                  <a:srgbClr val="0070C0"/>
                </a:solidFill>
              </a:rPr>
              <a:t>hour</a:t>
            </a:r>
            <a:r>
              <a:rPr lang="nl-NL" sz="2400" i="1" dirty="0" smtClean="0">
                <a:solidFill>
                  <a:srgbClr val="0070C0"/>
                </a:solidFill>
              </a:rPr>
              <a:t> </a:t>
            </a:r>
            <a:r>
              <a:rPr lang="nl-NL" sz="2400" i="1" dirty="0" err="1" smtClean="0">
                <a:solidFill>
                  <a:srgbClr val="0070C0"/>
                </a:solidFill>
              </a:rPr>
              <a:t>ago</a:t>
            </a:r>
            <a:r>
              <a:rPr lang="nl-NL" sz="2400" i="1" dirty="0" smtClean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6408712"/>
          </a:xfrm>
        </p:spPr>
        <p:txBody>
          <a:bodyPr/>
          <a:lstStyle/>
          <a:p>
            <a:pPr>
              <a:buNone/>
            </a:pPr>
            <a:r>
              <a:rPr lang="nl-NL" b="1" dirty="0" smtClean="0">
                <a:solidFill>
                  <a:srgbClr val="7030A0"/>
                </a:solidFill>
              </a:rPr>
              <a:t>THE PRESENT SIMPLE</a:t>
            </a:r>
          </a:p>
          <a:p>
            <a:pPr>
              <a:buNone/>
            </a:pPr>
            <a:r>
              <a:rPr lang="nl-NL" sz="2400" b="1" dirty="0" err="1" smtClean="0"/>
              <a:t>Use</a:t>
            </a:r>
            <a:r>
              <a:rPr lang="nl-NL" sz="2400" b="1" dirty="0" smtClean="0"/>
              <a:t> the present </a:t>
            </a:r>
            <a:r>
              <a:rPr lang="nl-NL" sz="2400" b="1" dirty="0" err="1" smtClean="0"/>
              <a:t>simple</a:t>
            </a:r>
            <a:r>
              <a:rPr lang="nl-NL" sz="2400" b="1" dirty="0" smtClean="0"/>
              <a:t>  </a:t>
            </a:r>
            <a:r>
              <a:rPr lang="nl-NL" sz="2400" b="1" dirty="0" err="1" smtClean="0"/>
              <a:t>for</a:t>
            </a:r>
            <a:endParaRPr lang="nl-NL" sz="2400" b="1" dirty="0" smtClean="0"/>
          </a:p>
          <a:p>
            <a:pPr>
              <a:buFont typeface="Arial" charset="0"/>
              <a:buChar char="•"/>
            </a:pPr>
            <a:r>
              <a:rPr lang="nl-NL" sz="2400" b="1" dirty="0" err="1" smtClean="0"/>
              <a:t>things</a:t>
            </a:r>
            <a:r>
              <a:rPr lang="nl-NL" sz="2400" b="1" dirty="0" smtClean="0"/>
              <a:t>/</a:t>
            </a:r>
            <a:r>
              <a:rPr lang="nl-NL" sz="2400" b="1" dirty="0" err="1" smtClean="0"/>
              <a:t>situations</a:t>
            </a:r>
            <a:r>
              <a:rPr lang="nl-NL" sz="2400" b="1" dirty="0" smtClean="0"/>
              <a:t> </a:t>
            </a:r>
            <a:r>
              <a:rPr lang="nl-NL" sz="2400" b="1" dirty="0" err="1" smtClean="0"/>
              <a:t>that</a:t>
            </a:r>
            <a:r>
              <a:rPr lang="nl-NL" sz="2400" b="1" dirty="0" smtClean="0"/>
              <a:t> are </a:t>
            </a:r>
            <a:r>
              <a:rPr lang="nl-NL" sz="2400" b="1" dirty="0" err="1" smtClean="0"/>
              <a:t>always</a:t>
            </a:r>
            <a:r>
              <a:rPr lang="nl-NL" sz="2400" b="1" dirty="0" smtClean="0"/>
              <a:t> </a:t>
            </a:r>
            <a:r>
              <a:rPr lang="nl-NL" sz="2400" b="1" dirty="0" err="1" smtClean="0"/>
              <a:t>or</a:t>
            </a:r>
            <a:r>
              <a:rPr lang="nl-NL" sz="2400" b="1" dirty="0" smtClean="0"/>
              <a:t> </a:t>
            </a:r>
            <a:r>
              <a:rPr lang="nl-NL" sz="2400" b="1" dirty="0" err="1" smtClean="0"/>
              <a:t>usually</a:t>
            </a:r>
            <a:r>
              <a:rPr lang="nl-NL" sz="2400" b="1" dirty="0" smtClean="0"/>
              <a:t> </a:t>
            </a:r>
            <a:r>
              <a:rPr lang="nl-NL" sz="2400" b="1" dirty="0" err="1" smtClean="0"/>
              <a:t>true</a:t>
            </a:r>
            <a:r>
              <a:rPr lang="nl-NL" sz="2400" b="1" dirty="0" smtClean="0"/>
              <a:t>. (</a:t>
            </a:r>
            <a:r>
              <a:rPr lang="nl-NL" sz="2400" b="1" dirty="0" err="1" smtClean="0"/>
              <a:t>facts</a:t>
            </a:r>
            <a:r>
              <a:rPr lang="nl-NL" sz="2400" b="1" dirty="0" smtClean="0"/>
              <a:t>)</a:t>
            </a:r>
          </a:p>
          <a:p>
            <a:pPr>
              <a:buFont typeface="Arial" charset="0"/>
              <a:buChar char="•"/>
            </a:pPr>
            <a:r>
              <a:rPr lang="nl-NL" sz="2400" b="1" dirty="0" err="1"/>
              <a:t>r</a:t>
            </a:r>
            <a:r>
              <a:rPr lang="nl-NL" sz="2400" b="1" dirty="0" err="1" smtClean="0"/>
              <a:t>egular</a:t>
            </a:r>
            <a:r>
              <a:rPr lang="nl-NL" sz="2400" b="1" dirty="0" smtClean="0"/>
              <a:t> </a:t>
            </a:r>
            <a:r>
              <a:rPr lang="nl-NL" sz="2400" b="1" dirty="0" err="1" smtClean="0"/>
              <a:t>or</a:t>
            </a:r>
            <a:r>
              <a:rPr lang="nl-NL" sz="2400" b="1" dirty="0" smtClean="0"/>
              <a:t> </a:t>
            </a:r>
            <a:r>
              <a:rPr lang="nl-NL" sz="2400" b="1" dirty="0" err="1" smtClean="0"/>
              <a:t>repeated</a:t>
            </a:r>
            <a:r>
              <a:rPr lang="nl-NL" sz="2400" b="1" dirty="0" smtClean="0"/>
              <a:t> </a:t>
            </a:r>
            <a:r>
              <a:rPr lang="nl-NL" sz="2400" b="1" dirty="0" err="1" smtClean="0"/>
              <a:t>events</a:t>
            </a:r>
            <a:r>
              <a:rPr lang="nl-NL" sz="2400" b="1" dirty="0" smtClean="0"/>
              <a:t> in the present. (</a:t>
            </a:r>
            <a:r>
              <a:rPr lang="nl-NL" sz="2400" b="1" dirty="0" err="1" smtClean="0"/>
              <a:t>habits</a:t>
            </a:r>
            <a:r>
              <a:rPr lang="nl-NL" sz="2400" b="1" dirty="0" smtClean="0"/>
              <a:t>)</a:t>
            </a:r>
          </a:p>
          <a:p>
            <a:pPr>
              <a:buNone/>
            </a:pPr>
            <a:endParaRPr lang="nl-NL" sz="2400" b="1" dirty="0"/>
          </a:p>
          <a:p>
            <a:pPr>
              <a:buNone/>
            </a:pPr>
            <a:r>
              <a:rPr lang="nl-NL" sz="2400" b="1" dirty="0" err="1" smtClean="0"/>
              <a:t>Signal</a:t>
            </a:r>
            <a:r>
              <a:rPr lang="nl-NL" sz="2400" b="1" dirty="0" smtClean="0"/>
              <a:t> </a:t>
            </a:r>
            <a:r>
              <a:rPr lang="nl-NL" sz="2400" b="1" dirty="0" err="1" smtClean="0"/>
              <a:t>words</a:t>
            </a:r>
            <a:r>
              <a:rPr lang="nl-NL" sz="2400" b="1" dirty="0" smtClean="0"/>
              <a:t>: </a:t>
            </a:r>
          </a:p>
          <a:p>
            <a:pPr>
              <a:buNone/>
            </a:pPr>
            <a:r>
              <a:rPr lang="nl-NL" sz="2400" b="1" dirty="0" err="1">
                <a:solidFill>
                  <a:srgbClr val="7030A0"/>
                </a:solidFill>
              </a:rPr>
              <a:t>o</a:t>
            </a:r>
            <a:r>
              <a:rPr lang="nl-NL" sz="2400" b="1" dirty="0" err="1" smtClean="0">
                <a:solidFill>
                  <a:srgbClr val="7030A0"/>
                </a:solidFill>
              </a:rPr>
              <a:t>ften</a:t>
            </a:r>
            <a:r>
              <a:rPr lang="nl-NL" sz="2400" b="1" dirty="0" smtClean="0">
                <a:solidFill>
                  <a:srgbClr val="7030A0"/>
                </a:solidFill>
              </a:rPr>
              <a:t>, </a:t>
            </a:r>
            <a:r>
              <a:rPr lang="nl-NL" sz="2400" b="1" dirty="0" err="1" smtClean="0">
                <a:solidFill>
                  <a:srgbClr val="7030A0"/>
                </a:solidFill>
              </a:rPr>
              <a:t>usually</a:t>
            </a:r>
            <a:r>
              <a:rPr lang="nl-NL" sz="2400" b="1" dirty="0" smtClean="0">
                <a:solidFill>
                  <a:srgbClr val="7030A0"/>
                </a:solidFill>
              </a:rPr>
              <a:t>,  </a:t>
            </a:r>
            <a:r>
              <a:rPr lang="nl-NL" sz="2400" b="1" dirty="0" err="1" smtClean="0">
                <a:solidFill>
                  <a:srgbClr val="7030A0"/>
                </a:solidFill>
              </a:rPr>
              <a:t>always</a:t>
            </a:r>
            <a:r>
              <a:rPr lang="nl-NL" sz="2400" b="1" dirty="0" smtClean="0">
                <a:solidFill>
                  <a:srgbClr val="7030A0"/>
                </a:solidFill>
              </a:rPr>
              <a:t>, </a:t>
            </a:r>
            <a:r>
              <a:rPr lang="nl-NL" sz="2400" b="1" dirty="0" err="1" smtClean="0">
                <a:solidFill>
                  <a:srgbClr val="7030A0"/>
                </a:solidFill>
              </a:rPr>
              <a:t>never</a:t>
            </a:r>
            <a:r>
              <a:rPr lang="nl-NL" sz="2400" b="1" dirty="0" smtClean="0">
                <a:solidFill>
                  <a:srgbClr val="7030A0"/>
                </a:solidFill>
              </a:rPr>
              <a:t>, ever, </a:t>
            </a:r>
            <a:r>
              <a:rPr lang="nl-NL" sz="2400" b="1" dirty="0" err="1" smtClean="0">
                <a:solidFill>
                  <a:srgbClr val="7030A0"/>
                </a:solidFill>
              </a:rPr>
              <a:t>every</a:t>
            </a:r>
            <a:r>
              <a:rPr lang="nl-NL" sz="2400" b="1" dirty="0" smtClean="0">
                <a:solidFill>
                  <a:srgbClr val="7030A0"/>
                </a:solidFill>
              </a:rPr>
              <a:t> </a:t>
            </a:r>
            <a:r>
              <a:rPr lang="nl-NL" sz="2400" b="1" dirty="0" err="1" smtClean="0">
                <a:solidFill>
                  <a:srgbClr val="7030A0"/>
                </a:solidFill>
              </a:rPr>
              <a:t>year</a:t>
            </a:r>
            <a:r>
              <a:rPr lang="nl-NL" sz="2400" b="1" dirty="0" smtClean="0">
                <a:solidFill>
                  <a:srgbClr val="7030A0"/>
                </a:solidFill>
              </a:rPr>
              <a:t>/</a:t>
            </a:r>
            <a:r>
              <a:rPr lang="nl-NL" sz="2400" b="1" dirty="0" err="1" smtClean="0">
                <a:solidFill>
                  <a:srgbClr val="7030A0"/>
                </a:solidFill>
              </a:rPr>
              <a:t>day</a:t>
            </a:r>
            <a:r>
              <a:rPr lang="nl-NL" sz="2400" b="1" dirty="0" smtClean="0">
                <a:solidFill>
                  <a:srgbClr val="7030A0"/>
                </a:solidFill>
              </a:rPr>
              <a:t>…., </a:t>
            </a:r>
            <a:r>
              <a:rPr lang="nl-NL" sz="2400" b="1" dirty="0" err="1" smtClean="0">
                <a:solidFill>
                  <a:srgbClr val="7030A0"/>
                </a:solidFill>
              </a:rPr>
              <a:t>sometimes</a:t>
            </a:r>
            <a:endParaRPr lang="nl-NL" sz="2400" b="1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nl-NL" sz="2400" b="1" dirty="0">
              <a:solidFill>
                <a:srgbClr val="7030A0"/>
              </a:solidFill>
            </a:endParaRPr>
          </a:p>
          <a:p>
            <a:pPr>
              <a:buNone/>
            </a:pPr>
            <a:r>
              <a:rPr lang="nl-NL" sz="2400" b="1" dirty="0" err="1" smtClean="0"/>
              <a:t>Examples</a:t>
            </a:r>
            <a:r>
              <a:rPr lang="nl-NL" sz="2400" b="1" dirty="0" smtClean="0"/>
              <a:t>:</a:t>
            </a:r>
          </a:p>
          <a:p>
            <a:pPr>
              <a:buNone/>
            </a:pPr>
            <a:r>
              <a:rPr lang="nl-NL" sz="2400" b="1" dirty="0" smtClean="0"/>
              <a:t>I </a:t>
            </a:r>
            <a:r>
              <a:rPr lang="nl-NL" sz="2400" b="1" dirty="0" err="1" smtClean="0">
                <a:solidFill>
                  <a:srgbClr val="7030A0"/>
                </a:solidFill>
              </a:rPr>
              <a:t>always</a:t>
            </a:r>
            <a:r>
              <a:rPr lang="nl-NL" sz="2400" b="1" dirty="0" smtClean="0">
                <a:solidFill>
                  <a:srgbClr val="7030A0"/>
                </a:solidFill>
              </a:rPr>
              <a:t> go </a:t>
            </a:r>
            <a:r>
              <a:rPr lang="nl-NL" sz="2400" b="1" dirty="0" smtClean="0"/>
              <a:t>to school </a:t>
            </a:r>
            <a:r>
              <a:rPr lang="nl-NL" sz="2400" b="1" dirty="0" err="1" smtClean="0"/>
              <a:t>on</a:t>
            </a:r>
            <a:r>
              <a:rPr lang="nl-NL" sz="2400" b="1" dirty="0" smtClean="0"/>
              <a:t> </a:t>
            </a:r>
            <a:r>
              <a:rPr lang="nl-NL" sz="2400" b="1" dirty="0" err="1" smtClean="0"/>
              <a:t>Mondays</a:t>
            </a:r>
            <a:r>
              <a:rPr lang="nl-NL" sz="2400" b="1" dirty="0" smtClean="0"/>
              <a:t>.</a:t>
            </a:r>
          </a:p>
          <a:p>
            <a:pPr>
              <a:buNone/>
            </a:pPr>
            <a:r>
              <a:rPr lang="nl-NL" sz="2400" b="1" dirty="0" err="1" smtClean="0"/>
              <a:t>They</a:t>
            </a:r>
            <a:r>
              <a:rPr lang="nl-NL" sz="2400" b="1" dirty="0" smtClean="0"/>
              <a:t> </a:t>
            </a:r>
            <a:r>
              <a:rPr lang="nl-NL" sz="2400" b="1" dirty="0" err="1" smtClean="0"/>
              <a:t>often</a:t>
            </a:r>
            <a:r>
              <a:rPr lang="nl-NL" sz="2400" b="1" dirty="0" smtClean="0"/>
              <a:t> </a:t>
            </a:r>
            <a:r>
              <a:rPr lang="nl-NL" sz="2400" b="1" dirty="0" smtClean="0">
                <a:solidFill>
                  <a:srgbClr val="7030A0"/>
                </a:solidFill>
              </a:rPr>
              <a:t>have</a:t>
            </a:r>
            <a:r>
              <a:rPr lang="nl-NL" sz="2400" b="1" dirty="0" smtClean="0"/>
              <a:t> </a:t>
            </a:r>
            <a:r>
              <a:rPr lang="nl-NL" sz="2400" b="1" dirty="0" err="1" smtClean="0"/>
              <a:t>dinner</a:t>
            </a:r>
            <a:r>
              <a:rPr lang="nl-NL" sz="2400" b="1" dirty="0" smtClean="0"/>
              <a:t> </a:t>
            </a:r>
            <a:r>
              <a:rPr lang="nl-NL" sz="2400" b="1" dirty="0" err="1" smtClean="0"/>
              <a:t>together</a:t>
            </a:r>
            <a:r>
              <a:rPr lang="nl-NL" sz="2400" b="1" dirty="0" smtClean="0"/>
              <a:t> in the weekends.</a:t>
            </a:r>
          </a:p>
          <a:p>
            <a:pPr>
              <a:buNone/>
            </a:pPr>
            <a:r>
              <a:rPr lang="nl-NL" sz="2400" b="1" dirty="0" smtClean="0">
                <a:solidFill>
                  <a:srgbClr val="7030A0"/>
                </a:solidFill>
              </a:rPr>
              <a:t>Do</a:t>
            </a:r>
            <a:r>
              <a:rPr lang="nl-NL" sz="2400" b="1" dirty="0" smtClean="0"/>
              <a:t> </a:t>
            </a:r>
            <a:r>
              <a:rPr lang="nl-NL" sz="2400" b="1" dirty="0" err="1" smtClean="0"/>
              <a:t>you</a:t>
            </a:r>
            <a:r>
              <a:rPr lang="nl-NL" sz="2400" b="1" dirty="0" smtClean="0"/>
              <a:t> </a:t>
            </a:r>
            <a:r>
              <a:rPr lang="nl-NL" sz="2400" b="1" dirty="0" smtClean="0">
                <a:solidFill>
                  <a:srgbClr val="7030A0"/>
                </a:solidFill>
              </a:rPr>
              <a:t>drink </a:t>
            </a:r>
            <a:r>
              <a:rPr lang="nl-NL" sz="2400" b="1" dirty="0" err="1" smtClean="0"/>
              <a:t>coffee</a:t>
            </a:r>
            <a:r>
              <a:rPr lang="nl-NL" sz="2400" b="1" dirty="0" smtClean="0"/>
              <a:t> in the </a:t>
            </a:r>
            <a:r>
              <a:rPr lang="nl-NL" sz="2400" b="1" dirty="0" err="1" smtClean="0"/>
              <a:t>morning</a:t>
            </a:r>
            <a:r>
              <a:rPr lang="nl-NL" sz="2400" b="1" dirty="0" smtClean="0"/>
              <a:t>?</a:t>
            </a:r>
          </a:p>
          <a:p>
            <a:pPr>
              <a:buNone/>
            </a:pPr>
            <a:r>
              <a:rPr lang="nl-NL" sz="2400" b="1" dirty="0" smtClean="0"/>
              <a:t>We </a:t>
            </a:r>
            <a:r>
              <a:rPr lang="nl-NL" sz="2400" b="1" dirty="0" err="1" smtClean="0">
                <a:solidFill>
                  <a:srgbClr val="7030A0"/>
                </a:solidFill>
              </a:rPr>
              <a:t>don’t</a:t>
            </a:r>
            <a:r>
              <a:rPr lang="nl-NL" sz="2400" b="1" dirty="0" smtClean="0">
                <a:solidFill>
                  <a:srgbClr val="7030A0"/>
                </a:solidFill>
              </a:rPr>
              <a:t> have </a:t>
            </a:r>
            <a:r>
              <a:rPr lang="nl-NL" sz="2400" b="1" dirty="0" smtClean="0"/>
              <a:t>a </a:t>
            </a:r>
            <a:r>
              <a:rPr lang="nl-NL" sz="2400" b="1" dirty="0" err="1" smtClean="0"/>
              <a:t>car</a:t>
            </a:r>
            <a:r>
              <a:rPr lang="nl-NL" sz="2400" b="1" dirty="0" smtClean="0"/>
              <a:t>.</a:t>
            </a:r>
          </a:p>
          <a:p>
            <a:pPr>
              <a:buNone/>
            </a:pPr>
            <a:r>
              <a:rPr lang="nl-NL" sz="2400" b="1" dirty="0" smtClean="0"/>
              <a:t>Sandra </a:t>
            </a:r>
            <a:r>
              <a:rPr lang="nl-NL" sz="2400" b="1" dirty="0" err="1" smtClean="0">
                <a:solidFill>
                  <a:srgbClr val="7030A0"/>
                </a:solidFill>
              </a:rPr>
              <a:t>phones</a:t>
            </a:r>
            <a:r>
              <a:rPr lang="nl-NL" sz="2400" b="1" dirty="0" smtClean="0"/>
              <a:t> her </a:t>
            </a:r>
            <a:r>
              <a:rPr lang="nl-NL" sz="2400" b="1" dirty="0" err="1" smtClean="0"/>
              <a:t>mother</a:t>
            </a:r>
            <a:r>
              <a:rPr lang="nl-NL" sz="2400" b="1" dirty="0" smtClean="0"/>
              <a:t> </a:t>
            </a:r>
            <a:r>
              <a:rPr lang="nl-NL" sz="2400" b="1" dirty="0" err="1" smtClean="0">
                <a:solidFill>
                  <a:srgbClr val="7030A0"/>
                </a:solidFill>
              </a:rPr>
              <a:t>every</a:t>
            </a:r>
            <a:r>
              <a:rPr lang="nl-NL" sz="2400" b="1" dirty="0" smtClean="0">
                <a:solidFill>
                  <a:srgbClr val="7030A0"/>
                </a:solidFill>
              </a:rPr>
              <a:t> </a:t>
            </a:r>
            <a:r>
              <a:rPr lang="nl-NL" sz="2400" b="1" dirty="0" err="1" smtClean="0">
                <a:solidFill>
                  <a:srgbClr val="7030A0"/>
                </a:solidFill>
              </a:rPr>
              <a:t>day</a:t>
            </a:r>
            <a:r>
              <a:rPr lang="nl-NL" sz="2400" b="1" dirty="0" smtClean="0">
                <a:solidFill>
                  <a:srgbClr val="7030A0"/>
                </a:solidFill>
              </a:rPr>
              <a:t>.</a:t>
            </a:r>
            <a:endParaRPr lang="nl-NL" sz="2400" b="1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nl-NL" sz="2400" b="1" dirty="0" smtClean="0"/>
          </a:p>
          <a:p>
            <a:pPr>
              <a:buFont typeface="Arial" charset="0"/>
              <a:buChar char="•"/>
            </a:pPr>
            <a:endParaRPr lang="nl-NL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548680"/>
          </a:xfrm>
        </p:spPr>
        <p:txBody>
          <a:bodyPr>
            <a:normAutofit fontScale="90000"/>
          </a:bodyPr>
          <a:lstStyle/>
          <a:p>
            <a:r>
              <a:rPr lang="nl-NL" b="1" dirty="0" err="1" smtClean="0">
                <a:solidFill>
                  <a:srgbClr val="FF0000"/>
                </a:solidFill>
              </a:rPr>
              <a:t>Pay</a:t>
            </a:r>
            <a:r>
              <a:rPr lang="nl-NL" b="1" dirty="0" smtClean="0">
                <a:solidFill>
                  <a:srgbClr val="FF0000"/>
                </a:solidFill>
              </a:rPr>
              <a:t> </a:t>
            </a:r>
            <a:r>
              <a:rPr lang="nl-NL" b="1" dirty="0" err="1" smtClean="0">
                <a:solidFill>
                  <a:srgbClr val="FF0000"/>
                </a:solidFill>
              </a:rPr>
              <a:t>attention</a:t>
            </a:r>
            <a:r>
              <a:rPr lang="nl-NL" b="1" dirty="0" smtClean="0">
                <a:solidFill>
                  <a:srgbClr val="FF0000"/>
                </a:solidFill>
              </a:rPr>
              <a:t>!</a:t>
            </a:r>
            <a:endParaRPr lang="nl-NL" b="1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63093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nl-NL" sz="1700" b="1" dirty="0" smtClean="0">
                <a:solidFill>
                  <a:srgbClr val="FF0000"/>
                </a:solidFill>
              </a:rPr>
              <a:t>The </a:t>
            </a:r>
            <a:r>
              <a:rPr lang="nl-NL" sz="1700" b="1" dirty="0" err="1" smtClean="0">
                <a:solidFill>
                  <a:srgbClr val="FF0000"/>
                </a:solidFill>
              </a:rPr>
              <a:t>choice</a:t>
            </a:r>
            <a:r>
              <a:rPr lang="nl-NL" sz="1700" b="1" dirty="0" smtClean="0">
                <a:solidFill>
                  <a:srgbClr val="FF0000"/>
                </a:solidFill>
              </a:rPr>
              <a:t> of the present perfect, past </a:t>
            </a:r>
            <a:r>
              <a:rPr lang="nl-NL" sz="1700" b="1" dirty="0" err="1" smtClean="0">
                <a:solidFill>
                  <a:srgbClr val="FF0000"/>
                </a:solidFill>
              </a:rPr>
              <a:t>simple</a:t>
            </a:r>
            <a:r>
              <a:rPr lang="nl-NL" sz="1700" b="1" dirty="0" smtClean="0">
                <a:solidFill>
                  <a:srgbClr val="FF0000"/>
                </a:solidFill>
              </a:rPr>
              <a:t> </a:t>
            </a:r>
            <a:r>
              <a:rPr lang="nl-NL" sz="1700" b="1" dirty="0" err="1" smtClean="0">
                <a:solidFill>
                  <a:srgbClr val="FF0000"/>
                </a:solidFill>
              </a:rPr>
              <a:t>or</a:t>
            </a:r>
            <a:r>
              <a:rPr lang="nl-NL" sz="1700" b="1" dirty="0" smtClean="0">
                <a:solidFill>
                  <a:srgbClr val="FF0000"/>
                </a:solidFill>
              </a:rPr>
              <a:t> present </a:t>
            </a:r>
            <a:r>
              <a:rPr lang="nl-NL" sz="1700" b="1" dirty="0" err="1" smtClean="0">
                <a:solidFill>
                  <a:srgbClr val="FF0000"/>
                </a:solidFill>
              </a:rPr>
              <a:t>simple</a:t>
            </a:r>
            <a:r>
              <a:rPr lang="nl-NL" sz="1700" b="1" dirty="0" smtClean="0">
                <a:solidFill>
                  <a:srgbClr val="FF0000"/>
                </a:solidFill>
              </a:rPr>
              <a:t> </a:t>
            </a:r>
            <a:r>
              <a:rPr lang="nl-NL" sz="1700" b="1" dirty="0" err="1" smtClean="0">
                <a:solidFill>
                  <a:srgbClr val="FF0000"/>
                </a:solidFill>
              </a:rPr>
              <a:t>can</a:t>
            </a:r>
            <a:r>
              <a:rPr lang="nl-NL" sz="1700" b="1" dirty="0" smtClean="0">
                <a:solidFill>
                  <a:srgbClr val="FF0000"/>
                </a:solidFill>
              </a:rPr>
              <a:t> </a:t>
            </a:r>
            <a:r>
              <a:rPr lang="nl-NL" sz="1700" b="1" dirty="0" err="1" smtClean="0">
                <a:solidFill>
                  <a:srgbClr val="FF0000"/>
                </a:solidFill>
              </a:rPr>
              <a:t>sometimes</a:t>
            </a:r>
            <a:endParaRPr lang="nl-NL" sz="17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nl-NL" sz="1700" b="1" dirty="0" smtClean="0">
                <a:solidFill>
                  <a:srgbClr val="FF0000"/>
                </a:solidFill>
              </a:rPr>
              <a:t> </a:t>
            </a:r>
            <a:r>
              <a:rPr lang="nl-NL" sz="1700" b="1" dirty="0" err="1" smtClean="0">
                <a:solidFill>
                  <a:srgbClr val="FF0000"/>
                </a:solidFill>
              </a:rPr>
              <a:t>depend</a:t>
            </a:r>
            <a:r>
              <a:rPr lang="nl-NL" sz="1700" b="1" dirty="0" smtClean="0">
                <a:solidFill>
                  <a:srgbClr val="FF0000"/>
                </a:solidFill>
              </a:rPr>
              <a:t> </a:t>
            </a:r>
            <a:r>
              <a:rPr lang="nl-NL" sz="1700" b="1" dirty="0" err="1" smtClean="0">
                <a:solidFill>
                  <a:srgbClr val="FF0000"/>
                </a:solidFill>
              </a:rPr>
              <a:t>on</a:t>
            </a:r>
            <a:r>
              <a:rPr lang="nl-NL" sz="1700" b="1" dirty="0" smtClean="0">
                <a:solidFill>
                  <a:srgbClr val="FF0000"/>
                </a:solidFill>
              </a:rPr>
              <a:t> </a:t>
            </a:r>
            <a:r>
              <a:rPr lang="nl-NL" sz="1700" b="1" dirty="0" err="1" smtClean="0">
                <a:solidFill>
                  <a:srgbClr val="FF0000"/>
                </a:solidFill>
              </a:rPr>
              <a:t>thepoint</a:t>
            </a:r>
            <a:r>
              <a:rPr lang="nl-NL" sz="1700" b="1" dirty="0" smtClean="0">
                <a:solidFill>
                  <a:srgbClr val="FF0000"/>
                </a:solidFill>
              </a:rPr>
              <a:t> of view of the speaker </a:t>
            </a:r>
            <a:r>
              <a:rPr lang="nl-NL" sz="1700" b="1" dirty="0" err="1" smtClean="0">
                <a:solidFill>
                  <a:srgbClr val="FF0000"/>
                </a:solidFill>
              </a:rPr>
              <a:t>or</a:t>
            </a:r>
            <a:r>
              <a:rPr lang="nl-NL" sz="1700" b="1" dirty="0" smtClean="0">
                <a:solidFill>
                  <a:srgbClr val="FF0000"/>
                </a:solidFill>
              </a:rPr>
              <a:t> </a:t>
            </a:r>
            <a:r>
              <a:rPr lang="nl-NL" sz="1700" b="1" dirty="0" err="1" smtClean="0">
                <a:solidFill>
                  <a:srgbClr val="FF0000"/>
                </a:solidFill>
              </a:rPr>
              <a:t>on</a:t>
            </a:r>
            <a:r>
              <a:rPr lang="nl-NL" sz="1700" b="1" dirty="0" smtClean="0">
                <a:solidFill>
                  <a:srgbClr val="FF0000"/>
                </a:solidFill>
              </a:rPr>
              <a:t> the context. </a:t>
            </a:r>
            <a:r>
              <a:rPr lang="nl-NL" sz="1700" b="1" dirty="0">
                <a:solidFill>
                  <a:srgbClr val="FF0000"/>
                </a:solidFill>
              </a:rPr>
              <a:t> </a:t>
            </a:r>
            <a:r>
              <a:rPr lang="nl-NL" sz="1700" b="1" dirty="0" err="1" smtClean="0">
                <a:solidFill>
                  <a:srgbClr val="FF0000"/>
                </a:solidFill>
              </a:rPr>
              <a:t>So</a:t>
            </a:r>
            <a:r>
              <a:rPr lang="nl-NL" sz="1700" b="1" dirty="0" smtClean="0">
                <a:solidFill>
                  <a:srgbClr val="FF0000"/>
                </a:solidFill>
              </a:rPr>
              <a:t> </a:t>
            </a:r>
            <a:r>
              <a:rPr lang="nl-NL" sz="1700" b="1" dirty="0" err="1" smtClean="0">
                <a:solidFill>
                  <a:srgbClr val="FF0000"/>
                </a:solidFill>
              </a:rPr>
              <a:t>watch</a:t>
            </a:r>
            <a:r>
              <a:rPr lang="nl-NL" sz="1700" b="1" dirty="0" smtClean="0">
                <a:solidFill>
                  <a:srgbClr val="FF0000"/>
                </a:solidFill>
              </a:rPr>
              <a:t> out!</a:t>
            </a:r>
          </a:p>
          <a:p>
            <a:pPr>
              <a:buNone/>
            </a:pPr>
            <a:endParaRPr lang="nl-NL" sz="1700" b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nl-NL" sz="1700" b="1" dirty="0" err="1">
                <a:solidFill>
                  <a:srgbClr val="FF0000"/>
                </a:solidFill>
              </a:rPr>
              <a:t>t</a:t>
            </a:r>
            <a:r>
              <a:rPr lang="nl-NL" sz="1700" b="1" dirty="0" err="1" smtClean="0">
                <a:solidFill>
                  <a:srgbClr val="FF0000"/>
                </a:solidFill>
              </a:rPr>
              <a:t>his</a:t>
            </a:r>
            <a:r>
              <a:rPr lang="nl-NL" sz="1700" b="1" dirty="0" smtClean="0">
                <a:solidFill>
                  <a:srgbClr val="FF0000"/>
                </a:solidFill>
              </a:rPr>
              <a:t> </a:t>
            </a:r>
            <a:r>
              <a:rPr lang="nl-NL" sz="1700" b="1" dirty="0" err="1" smtClean="0">
                <a:solidFill>
                  <a:srgbClr val="FF0000"/>
                </a:solidFill>
              </a:rPr>
              <a:t>morning</a:t>
            </a:r>
            <a:r>
              <a:rPr lang="nl-NL" sz="1700" b="1" dirty="0" smtClean="0">
                <a:solidFill>
                  <a:srgbClr val="FF0000"/>
                </a:solidFill>
              </a:rPr>
              <a:t>/</a:t>
            </a:r>
            <a:r>
              <a:rPr lang="nl-NL" sz="1700" b="1" dirty="0" err="1" smtClean="0">
                <a:solidFill>
                  <a:srgbClr val="FF0000"/>
                </a:solidFill>
              </a:rPr>
              <a:t>afternoon</a:t>
            </a:r>
            <a:endParaRPr lang="nl-NL" sz="17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nl-NL" sz="1700" b="1" dirty="0" smtClean="0"/>
              <a:t>I </a:t>
            </a:r>
            <a:r>
              <a:rPr lang="nl-NL" sz="1700" b="1" dirty="0" err="1" smtClean="0">
                <a:solidFill>
                  <a:srgbClr val="0070C0"/>
                </a:solidFill>
              </a:rPr>
              <a:t>didn’t</a:t>
            </a:r>
            <a:r>
              <a:rPr lang="nl-NL" sz="1700" b="1" dirty="0" smtClean="0">
                <a:solidFill>
                  <a:srgbClr val="0070C0"/>
                </a:solidFill>
              </a:rPr>
              <a:t> </a:t>
            </a:r>
            <a:r>
              <a:rPr lang="nl-NL" sz="1700" b="1" dirty="0" err="1" smtClean="0">
                <a:solidFill>
                  <a:srgbClr val="0070C0"/>
                </a:solidFill>
              </a:rPr>
              <a:t>see</a:t>
            </a:r>
            <a:r>
              <a:rPr lang="nl-NL" sz="1700" b="1" dirty="0" smtClean="0"/>
              <a:t> John </a:t>
            </a:r>
            <a:r>
              <a:rPr lang="nl-NL" sz="1700" b="1" dirty="0" err="1" smtClean="0">
                <a:solidFill>
                  <a:srgbClr val="FF0000"/>
                </a:solidFill>
              </a:rPr>
              <a:t>this</a:t>
            </a:r>
            <a:r>
              <a:rPr lang="nl-NL" sz="1700" b="1" dirty="0" smtClean="0">
                <a:solidFill>
                  <a:srgbClr val="FF0000"/>
                </a:solidFill>
              </a:rPr>
              <a:t> </a:t>
            </a:r>
            <a:r>
              <a:rPr lang="nl-NL" sz="1700" b="1" dirty="0" err="1" smtClean="0">
                <a:solidFill>
                  <a:srgbClr val="FF0000"/>
                </a:solidFill>
              </a:rPr>
              <a:t>morning</a:t>
            </a:r>
            <a:r>
              <a:rPr lang="nl-NL" sz="1700" b="1" dirty="0" smtClean="0"/>
              <a:t>. </a:t>
            </a:r>
          </a:p>
          <a:p>
            <a:pPr>
              <a:buNone/>
            </a:pPr>
            <a:r>
              <a:rPr lang="nl-NL" sz="1700" b="1" dirty="0" smtClean="0"/>
              <a:t>(the speaker is </a:t>
            </a:r>
            <a:r>
              <a:rPr lang="nl-NL" sz="1700" b="1" dirty="0" err="1" smtClean="0"/>
              <a:t>talking</a:t>
            </a:r>
            <a:r>
              <a:rPr lang="nl-NL" sz="1700" b="1" dirty="0" smtClean="0"/>
              <a:t> at the end of  the </a:t>
            </a:r>
            <a:r>
              <a:rPr lang="nl-NL" sz="1700" b="1" dirty="0" err="1" smtClean="0"/>
              <a:t>day</a:t>
            </a:r>
            <a:r>
              <a:rPr lang="nl-NL" sz="1700" b="1" dirty="0" smtClean="0"/>
              <a:t> and the </a:t>
            </a:r>
            <a:r>
              <a:rPr lang="nl-NL" sz="1700" b="1" dirty="0" err="1" smtClean="0"/>
              <a:t>morning</a:t>
            </a:r>
            <a:r>
              <a:rPr lang="nl-NL" sz="1700" b="1" dirty="0" smtClean="0"/>
              <a:t> is </a:t>
            </a:r>
            <a:r>
              <a:rPr lang="nl-NL" sz="1700" b="1" dirty="0" err="1" smtClean="0"/>
              <a:t>finished</a:t>
            </a:r>
            <a:r>
              <a:rPr lang="nl-NL" sz="1700" b="1" dirty="0" smtClean="0"/>
              <a:t>)</a:t>
            </a:r>
          </a:p>
          <a:p>
            <a:pPr>
              <a:buNone/>
            </a:pPr>
            <a:r>
              <a:rPr lang="nl-NL" sz="1700" b="1" dirty="0" smtClean="0"/>
              <a:t>I </a:t>
            </a:r>
            <a:r>
              <a:rPr lang="nl-NL" sz="1700" b="1" dirty="0" err="1" smtClean="0">
                <a:solidFill>
                  <a:srgbClr val="00B050"/>
                </a:solidFill>
              </a:rPr>
              <a:t>haven’t</a:t>
            </a:r>
            <a:r>
              <a:rPr lang="nl-NL" sz="1700" b="1" dirty="0" smtClean="0">
                <a:solidFill>
                  <a:srgbClr val="00B050"/>
                </a:solidFill>
              </a:rPr>
              <a:t> </a:t>
            </a:r>
            <a:r>
              <a:rPr lang="nl-NL" sz="1700" b="1" dirty="0" err="1" smtClean="0">
                <a:solidFill>
                  <a:srgbClr val="00B050"/>
                </a:solidFill>
              </a:rPr>
              <a:t>seen</a:t>
            </a:r>
            <a:r>
              <a:rPr lang="nl-NL" sz="1700" b="1" dirty="0" smtClean="0">
                <a:solidFill>
                  <a:srgbClr val="00B050"/>
                </a:solidFill>
              </a:rPr>
              <a:t> </a:t>
            </a:r>
            <a:r>
              <a:rPr lang="nl-NL" sz="1700" b="1" dirty="0" smtClean="0"/>
              <a:t>John </a:t>
            </a:r>
            <a:r>
              <a:rPr lang="nl-NL" sz="1700" b="1" dirty="0" err="1" smtClean="0">
                <a:solidFill>
                  <a:srgbClr val="FF0000"/>
                </a:solidFill>
              </a:rPr>
              <a:t>this</a:t>
            </a:r>
            <a:r>
              <a:rPr lang="nl-NL" sz="1700" b="1" dirty="0" smtClean="0">
                <a:solidFill>
                  <a:srgbClr val="FF0000"/>
                </a:solidFill>
              </a:rPr>
              <a:t> </a:t>
            </a:r>
            <a:r>
              <a:rPr lang="nl-NL" sz="1700" b="1" dirty="0" err="1" smtClean="0">
                <a:solidFill>
                  <a:srgbClr val="FF0000"/>
                </a:solidFill>
              </a:rPr>
              <a:t>morning</a:t>
            </a:r>
            <a:r>
              <a:rPr lang="nl-NL" sz="1700" b="1" dirty="0" smtClean="0"/>
              <a:t>.</a:t>
            </a:r>
          </a:p>
          <a:p>
            <a:pPr>
              <a:buNone/>
            </a:pPr>
            <a:r>
              <a:rPr lang="nl-NL" sz="1700" b="1" dirty="0" smtClean="0"/>
              <a:t>( the speaker is </a:t>
            </a:r>
            <a:r>
              <a:rPr lang="nl-NL" sz="1700" b="1" dirty="0" err="1" smtClean="0"/>
              <a:t>talking</a:t>
            </a:r>
            <a:r>
              <a:rPr lang="nl-NL" sz="1700" b="1" dirty="0" smtClean="0"/>
              <a:t> in the </a:t>
            </a:r>
            <a:r>
              <a:rPr lang="nl-NL" sz="1700" b="1" dirty="0" err="1" smtClean="0"/>
              <a:t>morning</a:t>
            </a:r>
            <a:r>
              <a:rPr lang="nl-NL" sz="1700" b="1" dirty="0" smtClean="0"/>
              <a:t>, the </a:t>
            </a:r>
            <a:r>
              <a:rPr lang="nl-NL" sz="1700" b="1" dirty="0" err="1" smtClean="0"/>
              <a:t>morning</a:t>
            </a:r>
            <a:r>
              <a:rPr lang="nl-NL" sz="1700" b="1" dirty="0" smtClean="0"/>
              <a:t> is </a:t>
            </a:r>
            <a:r>
              <a:rPr lang="nl-NL" sz="1700" b="1" dirty="0" err="1" smtClean="0"/>
              <a:t>still</a:t>
            </a:r>
            <a:r>
              <a:rPr lang="nl-NL" sz="1700" b="1" dirty="0" smtClean="0"/>
              <a:t> </a:t>
            </a:r>
            <a:r>
              <a:rPr lang="nl-NL" sz="1700" b="1" dirty="0" err="1" smtClean="0"/>
              <a:t>going</a:t>
            </a:r>
            <a:r>
              <a:rPr lang="nl-NL" sz="1700" b="1" dirty="0" smtClean="0"/>
              <a:t> </a:t>
            </a:r>
            <a:r>
              <a:rPr lang="nl-NL" sz="1700" b="1" dirty="0" err="1" smtClean="0"/>
              <a:t>on</a:t>
            </a:r>
            <a:r>
              <a:rPr lang="nl-NL" sz="1700" b="1" dirty="0" smtClean="0"/>
              <a:t>)</a:t>
            </a:r>
          </a:p>
          <a:p>
            <a:pPr>
              <a:buNone/>
            </a:pPr>
            <a:endParaRPr lang="nl-NL" sz="1700" b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nl-NL" sz="1700" b="1" dirty="0" err="1" smtClean="0">
                <a:solidFill>
                  <a:srgbClr val="FF0000"/>
                </a:solidFill>
              </a:rPr>
              <a:t>always</a:t>
            </a:r>
            <a:endParaRPr lang="nl-NL" sz="17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nl-NL" sz="1700" b="1" dirty="0" smtClean="0"/>
              <a:t>I </a:t>
            </a:r>
            <a:r>
              <a:rPr lang="nl-NL" sz="1700" b="1" dirty="0" err="1" smtClean="0">
                <a:solidFill>
                  <a:srgbClr val="FF0000"/>
                </a:solidFill>
              </a:rPr>
              <a:t>always</a:t>
            </a:r>
            <a:r>
              <a:rPr lang="nl-NL" sz="1700" b="1" dirty="0" smtClean="0"/>
              <a:t> </a:t>
            </a:r>
            <a:r>
              <a:rPr lang="nl-NL" sz="1700" b="1" dirty="0" err="1" smtClean="0">
                <a:solidFill>
                  <a:srgbClr val="7030A0"/>
                </a:solidFill>
              </a:rPr>
              <a:t>believe</a:t>
            </a:r>
            <a:r>
              <a:rPr lang="nl-NL" sz="1700" b="1" dirty="0" smtClean="0">
                <a:solidFill>
                  <a:srgbClr val="7030A0"/>
                </a:solidFill>
              </a:rPr>
              <a:t> </a:t>
            </a:r>
            <a:r>
              <a:rPr lang="nl-NL" sz="1700" b="1" dirty="0" err="1" smtClean="0"/>
              <a:t>him</a:t>
            </a:r>
            <a:r>
              <a:rPr lang="nl-NL" sz="1700" b="1" dirty="0" smtClean="0"/>
              <a:t>.</a:t>
            </a:r>
          </a:p>
          <a:p>
            <a:pPr>
              <a:buNone/>
            </a:pPr>
            <a:r>
              <a:rPr lang="nl-NL" sz="1700" b="1" dirty="0" smtClean="0"/>
              <a:t> (</a:t>
            </a:r>
            <a:r>
              <a:rPr lang="nl-NL" sz="1700" b="1" dirty="0" err="1" smtClean="0"/>
              <a:t>fact</a:t>
            </a:r>
            <a:r>
              <a:rPr lang="nl-NL" sz="1700" b="1" dirty="0" smtClean="0"/>
              <a:t>, </a:t>
            </a:r>
            <a:r>
              <a:rPr lang="nl-NL" sz="1700" b="1" dirty="0" err="1" smtClean="0"/>
              <a:t>it</a:t>
            </a:r>
            <a:r>
              <a:rPr lang="nl-NL" sz="1700" b="1" dirty="0" smtClean="0"/>
              <a:t> is </a:t>
            </a:r>
            <a:r>
              <a:rPr lang="nl-NL" sz="1700" b="1" dirty="0" err="1" smtClean="0"/>
              <a:t>always</a:t>
            </a:r>
            <a:r>
              <a:rPr lang="nl-NL" sz="1700" b="1" dirty="0" smtClean="0"/>
              <a:t> </a:t>
            </a:r>
            <a:r>
              <a:rPr lang="nl-NL" sz="1700" b="1" dirty="0" err="1" smtClean="0"/>
              <a:t>true</a:t>
            </a:r>
            <a:r>
              <a:rPr lang="nl-NL" sz="1700" b="1" dirty="0" smtClean="0"/>
              <a:t>)</a:t>
            </a:r>
          </a:p>
          <a:p>
            <a:pPr>
              <a:buNone/>
            </a:pPr>
            <a:r>
              <a:rPr lang="nl-NL" sz="1700" b="1" dirty="0" smtClean="0"/>
              <a:t>I </a:t>
            </a:r>
            <a:r>
              <a:rPr lang="nl-NL" sz="1700" b="1" dirty="0" smtClean="0">
                <a:solidFill>
                  <a:srgbClr val="00B050"/>
                </a:solidFill>
              </a:rPr>
              <a:t>have </a:t>
            </a:r>
            <a:r>
              <a:rPr lang="nl-NL" sz="1700" b="1" dirty="0" err="1" smtClean="0">
                <a:solidFill>
                  <a:srgbClr val="FF0000"/>
                </a:solidFill>
              </a:rPr>
              <a:t>always</a:t>
            </a:r>
            <a:r>
              <a:rPr lang="nl-NL" sz="1700" b="1" dirty="0" smtClean="0"/>
              <a:t> </a:t>
            </a:r>
            <a:r>
              <a:rPr lang="nl-NL" sz="1700" b="1" dirty="0" err="1" smtClean="0">
                <a:solidFill>
                  <a:srgbClr val="00B050"/>
                </a:solidFill>
              </a:rPr>
              <a:t>believed</a:t>
            </a:r>
            <a:r>
              <a:rPr lang="nl-NL" sz="1700" b="1" dirty="0" smtClean="0"/>
              <a:t> </a:t>
            </a:r>
            <a:r>
              <a:rPr lang="nl-NL" sz="1700" b="1" dirty="0" err="1" smtClean="0"/>
              <a:t>him</a:t>
            </a:r>
            <a:r>
              <a:rPr lang="nl-NL" sz="1700" b="1" dirty="0" smtClean="0"/>
              <a:t>. </a:t>
            </a:r>
            <a:endParaRPr lang="nl-NL" sz="1700" b="1" i="1" dirty="0" smtClean="0"/>
          </a:p>
          <a:p>
            <a:pPr>
              <a:buNone/>
            </a:pPr>
            <a:r>
              <a:rPr lang="nl-NL" sz="1700" b="1" i="1" dirty="0" smtClean="0"/>
              <a:t>(</a:t>
            </a:r>
            <a:r>
              <a:rPr lang="nl-NL" sz="1700" b="1" i="1" dirty="0" err="1" smtClean="0"/>
              <a:t>for</a:t>
            </a:r>
            <a:r>
              <a:rPr lang="nl-NL" sz="1700" b="1" i="1" dirty="0" smtClean="0"/>
              <a:t> all the time I </a:t>
            </a:r>
            <a:r>
              <a:rPr lang="nl-NL" sz="1700" b="1" i="1" dirty="0" err="1" smtClean="0"/>
              <a:t>can</a:t>
            </a:r>
            <a:r>
              <a:rPr lang="nl-NL" sz="1700" b="1" i="1" dirty="0" smtClean="0"/>
              <a:t> </a:t>
            </a:r>
            <a:r>
              <a:rPr lang="nl-NL" sz="1700" b="1" i="1" dirty="0" err="1" smtClean="0"/>
              <a:t>remember</a:t>
            </a:r>
            <a:r>
              <a:rPr lang="nl-NL" sz="1700" b="1" i="1" dirty="0" smtClean="0"/>
              <a:t>)</a:t>
            </a:r>
          </a:p>
          <a:p>
            <a:pPr>
              <a:buNone/>
            </a:pPr>
            <a:endParaRPr lang="nl-NL" sz="1700" b="1" i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nl-NL" sz="1700" b="1" i="1" dirty="0" smtClean="0">
                <a:solidFill>
                  <a:srgbClr val="FF0000"/>
                </a:solidFill>
              </a:rPr>
              <a:t>For</a:t>
            </a:r>
          </a:p>
          <a:p>
            <a:pPr>
              <a:buNone/>
            </a:pPr>
            <a:r>
              <a:rPr lang="nl-NL" sz="1700" b="1" i="1" dirty="0" smtClean="0"/>
              <a:t>In 1982 I </a:t>
            </a:r>
            <a:r>
              <a:rPr lang="nl-NL" sz="1700" b="1" i="1" dirty="0" err="1" smtClean="0">
                <a:solidFill>
                  <a:srgbClr val="0070C0"/>
                </a:solidFill>
              </a:rPr>
              <a:t>lived</a:t>
            </a:r>
            <a:r>
              <a:rPr lang="nl-NL" sz="1700" b="1" i="1" dirty="0" smtClean="0">
                <a:solidFill>
                  <a:srgbClr val="0070C0"/>
                </a:solidFill>
              </a:rPr>
              <a:t> </a:t>
            </a:r>
            <a:r>
              <a:rPr lang="nl-NL" sz="1700" b="1" i="1" dirty="0" smtClean="0"/>
              <a:t>in London </a:t>
            </a:r>
            <a:r>
              <a:rPr lang="nl-NL" sz="1700" b="1" i="1" dirty="0" err="1" smtClean="0">
                <a:solidFill>
                  <a:srgbClr val="FF0000"/>
                </a:solidFill>
              </a:rPr>
              <a:t>fo</a:t>
            </a:r>
            <a:r>
              <a:rPr lang="nl-NL" sz="1700" b="1" dirty="0" err="1" smtClean="0">
                <a:solidFill>
                  <a:srgbClr val="FF0000"/>
                </a:solidFill>
              </a:rPr>
              <a:t>r</a:t>
            </a:r>
            <a:r>
              <a:rPr lang="nl-NL" sz="1700" b="1" dirty="0" smtClean="0"/>
              <a:t> 2 </a:t>
            </a:r>
            <a:r>
              <a:rPr lang="nl-NL" sz="1700" b="1" dirty="0" err="1" smtClean="0"/>
              <a:t>months</a:t>
            </a:r>
            <a:r>
              <a:rPr lang="nl-NL" sz="1700" b="1" dirty="0" smtClean="0"/>
              <a:t>. </a:t>
            </a:r>
          </a:p>
          <a:p>
            <a:pPr>
              <a:buNone/>
            </a:pPr>
            <a:r>
              <a:rPr lang="nl-NL" sz="1700" b="1" dirty="0" smtClean="0"/>
              <a:t>(</a:t>
            </a:r>
            <a:r>
              <a:rPr lang="nl-NL" sz="1700" b="1" dirty="0" err="1" smtClean="0"/>
              <a:t>it</a:t>
            </a:r>
            <a:r>
              <a:rPr lang="nl-NL" sz="1700" b="1" dirty="0" smtClean="0"/>
              <a:t> </a:t>
            </a:r>
            <a:r>
              <a:rPr lang="nl-NL" sz="1700" b="1" dirty="0" err="1" smtClean="0"/>
              <a:t>took</a:t>
            </a:r>
            <a:r>
              <a:rPr lang="nl-NL" sz="1700" b="1" dirty="0" smtClean="0"/>
              <a:t> place in 1982, a </a:t>
            </a:r>
            <a:r>
              <a:rPr lang="nl-NL" sz="1700" b="1" dirty="0" err="1" smtClean="0"/>
              <a:t>finished</a:t>
            </a:r>
            <a:r>
              <a:rPr lang="nl-NL" sz="1700" b="1" dirty="0" smtClean="0"/>
              <a:t> </a:t>
            </a:r>
            <a:r>
              <a:rPr lang="nl-NL" sz="1700" b="1" dirty="0" err="1" smtClean="0"/>
              <a:t>situation</a:t>
            </a:r>
            <a:r>
              <a:rPr lang="nl-NL" sz="1700" b="1" dirty="0" smtClean="0"/>
              <a:t>)</a:t>
            </a:r>
          </a:p>
          <a:p>
            <a:pPr>
              <a:buNone/>
            </a:pPr>
            <a:r>
              <a:rPr lang="nl-NL" sz="1700" b="1" dirty="0" smtClean="0"/>
              <a:t>I </a:t>
            </a:r>
            <a:r>
              <a:rPr lang="nl-NL" sz="1700" b="1" dirty="0" smtClean="0">
                <a:solidFill>
                  <a:srgbClr val="00B050"/>
                </a:solidFill>
              </a:rPr>
              <a:t>have </a:t>
            </a:r>
            <a:r>
              <a:rPr lang="nl-NL" sz="1700" b="1" dirty="0" err="1" smtClean="0">
                <a:solidFill>
                  <a:srgbClr val="00B050"/>
                </a:solidFill>
              </a:rPr>
              <a:t>lived</a:t>
            </a:r>
            <a:r>
              <a:rPr lang="nl-NL" sz="1700" b="1" dirty="0" smtClean="0">
                <a:solidFill>
                  <a:srgbClr val="00B050"/>
                </a:solidFill>
              </a:rPr>
              <a:t> </a:t>
            </a:r>
            <a:r>
              <a:rPr lang="nl-NL" sz="1700" b="1" dirty="0" smtClean="0"/>
              <a:t>in London </a:t>
            </a:r>
            <a:r>
              <a:rPr lang="nl-NL" sz="1700" b="1" dirty="0" err="1" smtClean="0">
                <a:solidFill>
                  <a:srgbClr val="FF0000"/>
                </a:solidFill>
              </a:rPr>
              <a:t>for</a:t>
            </a:r>
            <a:r>
              <a:rPr lang="nl-NL" sz="1700" b="1" dirty="0" smtClean="0"/>
              <a:t> </a:t>
            </a:r>
            <a:r>
              <a:rPr lang="nl-NL" sz="1700" b="1" dirty="0" err="1" smtClean="0"/>
              <a:t>two</a:t>
            </a:r>
            <a:r>
              <a:rPr lang="nl-NL" sz="1700" b="1" dirty="0" smtClean="0"/>
              <a:t> </a:t>
            </a:r>
            <a:r>
              <a:rPr lang="nl-NL" sz="1700" b="1" dirty="0" err="1" smtClean="0"/>
              <a:t>months</a:t>
            </a:r>
            <a:r>
              <a:rPr lang="nl-NL" sz="1700" b="1" dirty="0" smtClean="0"/>
              <a:t>. </a:t>
            </a:r>
          </a:p>
          <a:p>
            <a:pPr>
              <a:buNone/>
            </a:pPr>
            <a:r>
              <a:rPr lang="nl-NL" sz="1700" b="1" dirty="0" smtClean="0"/>
              <a:t>(I </a:t>
            </a:r>
            <a:r>
              <a:rPr lang="nl-NL" sz="1700" b="1" dirty="0" err="1" smtClean="0"/>
              <a:t>started</a:t>
            </a:r>
            <a:r>
              <a:rPr lang="nl-NL" sz="1700" b="1" dirty="0" smtClean="0"/>
              <a:t> living in London </a:t>
            </a:r>
            <a:r>
              <a:rPr lang="nl-NL" sz="1700" b="1" dirty="0" err="1" smtClean="0"/>
              <a:t>two</a:t>
            </a:r>
            <a:r>
              <a:rPr lang="nl-NL" sz="1700" b="1" dirty="0" smtClean="0"/>
              <a:t> </a:t>
            </a:r>
            <a:r>
              <a:rPr lang="nl-NL" sz="1700" b="1" dirty="0" err="1" smtClean="0"/>
              <a:t>months</a:t>
            </a:r>
            <a:r>
              <a:rPr lang="nl-NL" sz="1700" b="1" dirty="0" smtClean="0"/>
              <a:t> </a:t>
            </a:r>
            <a:r>
              <a:rPr lang="nl-NL" sz="1700" b="1" dirty="0" err="1" smtClean="0"/>
              <a:t>ago</a:t>
            </a:r>
            <a:r>
              <a:rPr lang="nl-NL" sz="1700" b="1" dirty="0" smtClean="0"/>
              <a:t>, and I live </a:t>
            </a:r>
            <a:r>
              <a:rPr lang="nl-NL" sz="1700" b="1" dirty="0" err="1" smtClean="0"/>
              <a:t>there</a:t>
            </a:r>
            <a:r>
              <a:rPr lang="nl-NL" sz="1700" b="1" dirty="0" smtClean="0"/>
              <a:t> </a:t>
            </a:r>
            <a:r>
              <a:rPr lang="nl-NL" sz="1700" b="1" dirty="0" err="1" smtClean="0"/>
              <a:t>now</a:t>
            </a:r>
            <a:r>
              <a:rPr lang="nl-NL" sz="1700" b="1" dirty="0" smtClean="0"/>
              <a:t>.)</a:t>
            </a:r>
          </a:p>
          <a:p>
            <a:pPr>
              <a:buNone/>
            </a:pPr>
            <a:endParaRPr lang="nl-NL" sz="1600" b="1" dirty="0" smtClean="0"/>
          </a:p>
          <a:p>
            <a:pPr>
              <a:buNone/>
            </a:pPr>
            <a:endParaRPr lang="nl-NL" sz="1600" b="1" dirty="0">
              <a:solidFill>
                <a:srgbClr val="FF0000"/>
              </a:solidFill>
            </a:endParaRPr>
          </a:p>
          <a:p>
            <a:pPr>
              <a:buNone/>
            </a:pPr>
            <a:endParaRPr lang="nl-NL" sz="1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495</Words>
  <Application>Microsoft Office PowerPoint</Application>
  <PresentationFormat>Diavoorstelling (4:3)</PresentationFormat>
  <Paragraphs>63</Paragraphs>
  <Slides>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6" baseType="lpstr">
      <vt:lpstr>Office-thema</vt:lpstr>
      <vt:lpstr>THE PRESENT PERFECT  VS  THE PAST SIMPLE  VS  THE PRESENT SIMPLE</vt:lpstr>
      <vt:lpstr>Dia 2</vt:lpstr>
      <vt:lpstr>Dia 3</vt:lpstr>
      <vt:lpstr>Dia 4</vt:lpstr>
      <vt:lpstr>Pay attention!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marjon adema</dc:creator>
  <cp:lastModifiedBy>marjon adema</cp:lastModifiedBy>
  <cp:revision>17</cp:revision>
  <dcterms:created xsi:type="dcterms:W3CDTF">2013-03-14T15:14:52Z</dcterms:created>
  <dcterms:modified xsi:type="dcterms:W3CDTF">2013-03-14T17:23:53Z</dcterms:modified>
</cp:coreProperties>
</file>